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8" r:id="rId3"/>
    <p:sldId id="393" r:id="rId4"/>
    <p:sldId id="835" r:id="rId5"/>
    <p:sldId id="836" r:id="rId6"/>
    <p:sldId id="838" r:id="rId7"/>
    <p:sldId id="839" r:id="rId8"/>
    <p:sldId id="840" r:id="rId9"/>
    <p:sldId id="841" r:id="rId10"/>
    <p:sldId id="842" r:id="rId11"/>
    <p:sldId id="843" r:id="rId12"/>
    <p:sldId id="844" r:id="rId13"/>
    <p:sldId id="845" r:id="rId14"/>
    <p:sldId id="846" r:id="rId15"/>
    <p:sldId id="847" r:id="rId16"/>
    <p:sldId id="848" r:id="rId17"/>
    <p:sldId id="849" r:id="rId18"/>
    <p:sldId id="850" r:id="rId19"/>
    <p:sldId id="851" r:id="rId20"/>
    <p:sldId id="852" r:id="rId21"/>
    <p:sldId id="853" r:id="rId22"/>
    <p:sldId id="854" r:id="rId23"/>
    <p:sldId id="855" r:id="rId24"/>
    <p:sldId id="856" r:id="rId25"/>
    <p:sldId id="857" r:id="rId26"/>
    <p:sldId id="858" r:id="rId27"/>
    <p:sldId id="859" r:id="rId28"/>
    <p:sldId id="860" r:id="rId29"/>
    <p:sldId id="861" r:id="rId30"/>
    <p:sldId id="862" r:id="rId31"/>
    <p:sldId id="863" r:id="rId32"/>
    <p:sldId id="864" r:id="rId33"/>
    <p:sldId id="865" r:id="rId34"/>
    <p:sldId id="866" r:id="rId35"/>
    <p:sldId id="867" r:id="rId36"/>
    <p:sldId id="868" r:id="rId37"/>
    <p:sldId id="871" r:id="rId38"/>
    <p:sldId id="869" r:id="rId39"/>
    <p:sldId id="870" r:id="rId40"/>
    <p:sldId id="837" r:id="rId41"/>
  </p:sldIdLst>
  <p:sldSz cx="9144000" cy="5715000" type="screen16x1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0521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81043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21564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62086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026082" algn="l" defTabSz="81043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431298" algn="l" defTabSz="81043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836515" algn="l" defTabSz="81043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241731" algn="l" defTabSz="81043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penLabs" initials="O" lastIdx="1" clrIdx="0">
    <p:extLst>
      <p:ext uri="{19B8F6BF-5375-455C-9EA6-DF929625EA0E}">
        <p15:presenceInfo xmlns:p15="http://schemas.microsoft.com/office/powerpoint/2012/main" userId="OpenLab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FF"/>
    <a:srgbClr val="00CC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1767" autoAdjust="0"/>
  </p:normalViewPr>
  <p:slideViewPr>
    <p:cSldViewPr>
      <p:cViewPr varScale="1">
        <p:scale>
          <a:sx n="127" d="100"/>
          <a:sy n="127" d="100"/>
        </p:scale>
        <p:origin x="1110" y="12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-129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56" d="100"/>
          <a:sy n="56" d="100"/>
        </p:scale>
        <p:origin x="2832" y="7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宋体" charset="-122"/>
              </a:defRPr>
            </a:lvl1pPr>
          </a:lstStyle>
          <a:p>
            <a:endParaRPr lang="zh-CN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宋体" charset="-122"/>
              </a:defRPr>
            </a:lvl1pPr>
          </a:lstStyle>
          <a:p>
            <a:fld id="{39E9A863-D9D3-490D-8A9F-23C7386DFC6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2197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宋体" charset="-122"/>
              </a:defRPr>
            </a:lvl1pPr>
          </a:lstStyle>
          <a:p>
            <a:endParaRPr lang="zh-CN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7550" y="696913"/>
            <a:ext cx="55753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en-US" altLang="zh-CN" smtClean="0"/>
          </a:p>
          <a:p>
            <a:pPr lvl="1"/>
            <a:r>
              <a:rPr lang="en-US" altLang="zh-CN" smtClean="0"/>
              <a:t>5656</a:t>
            </a:r>
          </a:p>
          <a:p>
            <a:pPr lvl="2"/>
            <a:r>
              <a:rPr lang="zh-CN" altLang="en-US" smtClean="0"/>
              <a:t>第三级</a:t>
            </a:r>
            <a:endParaRPr lang="en-US" altLang="zh-CN" smtClean="0"/>
          </a:p>
          <a:p>
            <a:pPr lvl="3"/>
            <a:r>
              <a:rPr lang="zh-CN" altLang="en-US" smtClean="0"/>
              <a:t>第四级</a:t>
            </a:r>
            <a:endParaRPr lang="en-US" altLang="zh-CN" smtClean="0"/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宋体" charset="-122"/>
              </a:defRPr>
            </a:lvl1pPr>
          </a:lstStyle>
          <a:p>
            <a:fld id="{D4C50E7B-4C9C-443D-859E-6BE6536975E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1027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宋体" charset="-122"/>
        <a:ea typeface="宋体" charset="-122"/>
        <a:cs typeface="+mn-cs"/>
      </a:defRPr>
    </a:lvl1pPr>
    <a:lvl2pPr marL="405216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宋体" charset="-122"/>
        <a:ea typeface="宋体" charset="-122"/>
        <a:cs typeface="+mn-cs"/>
      </a:defRPr>
    </a:lvl2pPr>
    <a:lvl3pPr marL="810433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宋体" charset="-122"/>
        <a:ea typeface="宋体" charset="-122"/>
        <a:cs typeface="+mn-cs"/>
      </a:defRPr>
    </a:lvl3pPr>
    <a:lvl4pPr marL="1215649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宋体" charset="-122"/>
        <a:ea typeface="宋体" charset="-122"/>
        <a:cs typeface="+mn-cs"/>
      </a:defRPr>
    </a:lvl4pPr>
    <a:lvl5pPr marL="1620865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宋体" charset="-122"/>
        <a:ea typeface="宋体" charset="-122"/>
        <a:cs typeface="+mn-cs"/>
      </a:defRPr>
    </a:lvl5pPr>
    <a:lvl6pPr marL="2026082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31298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36515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41731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810300-F747-4B28-B9CF-BFD48DFC9E64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7550" y="696913"/>
            <a:ext cx="5575300" cy="34861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84756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9503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34371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9610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51338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65498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59255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96829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48737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44167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19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6801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23103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01246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21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14676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22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589762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23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87795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24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41084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25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58310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26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12223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27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25786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28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95340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29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5155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21245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30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67691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31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41559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32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86119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33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813249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34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54737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35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9417609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36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299272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37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970673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38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911372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39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4141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4786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6948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8452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9803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1098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50E7B-4C9C-443D-859E-6BE6536975E9}" type="slidenum">
              <a:rPr lang="zh-CN" altLang="en-US" smtClean="0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4051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71500"/>
            <a:ext cx="7772400" cy="1772708"/>
          </a:xfrm>
        </p:spPr>
        <p:txBody>
          <a:bodyPr/>
          <a:lstStyle>
            <a:lvl1pPr algn="ctr">
              <a:defRPr sz="4400">
                <a:latin typeface="+mj-ea"/>
                <a:ea typeface="+mj-ea"/>
              </a:defRPr>
            </a:lvl1pPr>
          </a:lstStyle>
          <a:p>
            <a:pPr lvl="0"/>
            <a:r>
              <a:rPr lang="zh-CN" altLang="en-US" noProof="0" dirty="0" smtClean="0"/>
              <a:t>单击此处编辑母版标题样式</a:t>
            </a:r>
            <a:endParaRPr lang="en-US" altLang="zh-CN" noProof="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25208"/>
            <a:ext cx="6400800" cy="18415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700" b="1">
                <a:latin typeface="仿宋" panose="02010609060101010101" pitchFamily="49" charset="-122"/>
                <a:ea typeface="仿宋" panose="02010609060101010101" pitchFamily="49" charset="-122"/>
              </a:defRPr>
            </a:lvl1pPr>
          </a:lstStyle>
          <a:p>
            <a:pPr lvl="0"/>
            <a:r>
              <a:rPr lang="zh-CN" altLang="en-US" noProof="0" dirty="0" smtClean="0"/>
              <a:t>单击此处编辑母版副标题样式</a:t>
            </a:r>
            <a:endParaRPr lang="en-US" altLang="zh-CN" noProof="0" dirty="0" smtClean="0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7059A01-655F-4DD4-9AFD-BCB26118B679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407709"/>
            <a:ext cx="2870689" cy="16801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endParaRPr lang="zh-CN" altLang="en-US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9289" y="2407709"/>
            <a:ext cx="2869223" cy="16801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endParaRPr lang="zh-CN" altLang="en-US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8512" y="2407709"/>
            <a:ext cx="2870688" cy="16801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zh-CN" altLang="en-US" dirty="0" smtClean="0"/>
            </a:lvl1pPr>
            <a:lvl2pPr>
              <a:defRPr lang="zh-CN" altLang="en-US" dirty="0" smtClean="0"/>
            </a:lvl2pPr>
            <a:lvl3pPr>
              <a:defRPr lang="zh-CN" altLang="en-US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C9BE4-E471-4970-8F53-124C4E909054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3" hasCustomPrompt="1"/>
          </p:nvPr>
        </p:nvSpPr>
        <p:spPr>
          <a:xfrm>
            <a:off x="3923928" y="727348"/>
            <a:ext cx="4608512" cy="288032"/>
          </a:xfrm>
        </p:spPr>
        <p:txBody>
          <a:bodyPr/>
          <a:lstStyle>
            <a:lvl1pPr marL="0" indent="0" algn="r">
              <a:buNone/>
              <a:defRPr sz="14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单击此处编辑二级目录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32909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44462" cy="3775604"/>
          </a:xfrm>
        </p:spPr>
        <p:txBody>
          <a:bodyPr/>
          <a:lstStyle>
            <a:lvl1pPr>
              <a:defRPr lang="zh-CN" altLang="en-US" dirty="0" smtClean="0"/>
            </a:lvl1pPr>
            <a:lvl2pPr>
              <a:defRPr lang="zh-CN" altLang="en-US" dirty="0" smtClean="0"/>
            </a:lvl2pPr>
            <a:lvl3pPr>
              <a:defRPr lang="zh-CN" altLang="en-US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2338" y="1333501"/>
            <a:ext cx="4044462" cy="3775604"/>
          </a:xfrm>
        </p:spPr>
        <p:txBody>
          <a:bodyPr/>
          <a:lstStyle>
            <a:lvl1pPr>
              <a:defRPr lang="zh-CN" altLang="en-US" dirty="0" smtClean="0"/>
            </a:lvl1pPr>
            <a:lvl2pPr>
              <a:defRPr lang="zh-CN" altLang="en-US" dirty="0" smtClean="0"/>
            </a:lvl2pPr>
            <a:lvl3pPr>
              <a:defRPr lang="zh-CN" altLang="en-US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D7AAF-5DAF-48D4-9226-5EFB2AD97BB8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0" name="文本占位符 13"/>
          <p:cNvSpPr>
            <a:spLocks noGrp="1"/>
          </p:cNvSpPr>
          <p:nvPr>
            <p:ph type="body" sz="quarter" idx="13" hasCustomPrompt="1"/>
          </p:nvPr>
        </p:nvSpPr>
        <p:spPr>
          <a:xfrm>
            <a:off x="3923928" y="727348"/>
            <a:ext cx="4608512" cy="288032"/>
          </a:xfrm>
        </p:spPr>
        <p:txBody>
          <a:bodyPr/>
          <a:lstStyle>
            <a:lvl1pPr marL="0" indent="0" algn="r">
              <a:buNone/>
              <a:defRPr sz="14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单击此处编辑二级目录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15842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066" cy="533135"/>
          </a:xfrm>
        </p:spPr>
        <p:txBody>
          <a:bodyPr anchor="b"/>
          <a:lstStyle>
            <a:lvl1pPr marL="0" indent="0">
              <a:buNone/>
              <a:defRPr lang="zh-CN" altLang="en-US" sz="2000" b="1" dirty="0" smtClean="0">
                <a:latin typeface="+mj-ea"/>
                <a:ea typeface="+mj-ea"/>
              </a:defRPr>
            </a:lvl1pPr>
            <a:lvl2pPr marL="405216" indent="0">
              <a:buNone/>
              <a:defRPr sz="1800" b="1"/>
            </a:lvl2pPr>
            <a:lvl3pPr marL="810433" indent="0">
              <a:buNone/>
              <a:defRPr sz="1600" b="1"/>
            </a:lvl3pPr>
            <a:lvl4pPr marL="1215649" indent="0">
              <a:buNone/>
              <a:defRPr sz="1400" b="1"/>
            </a:lvl4pPr>
            <a:lvl5pPr marL="1620865" indent="0">
              <a:buNone/>
              <a:defRPr sz="1400" b="1"/>
            </a:lvl5pPr>
            <a:lvl6pPr marL="2026082" indent="0">
              <a:buNone/>
              <a:defRPr sz="1400" b="1"/>
            </a:lvl6pPr>
            <a:lvl7pPr marL="2431298" indent="0">
              <a:buNone/>
              <a:defRPr sz="1400" b="1"/>
            </a:lvl7pPr>
            <a:lvl8pPr marL="2836515" indent="0">
              <a:buNone/>
              <a:defRPr sz="1400" b="1"/>
            </a:lvl8pPr>
            <a:lvl9pPr marL="3241731" indent="0">
              <a:buNone/>
              <a:defRPr sz="14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066" cy="3292740"/>
          </a:xfrm>
        </p:spPr>
        <p:txBody>
          <a:bodyPr/>
          <a:lstStyle>
            <a:lvl1pPr>
              <a:defRPr lang="zh-CN" altLang="en-US" sz="2000" dirty="0" smtClean="0"/>
            </a:lvl1pPr>
            <a:lvl2pPr>
              <a:defRPr lang="zh-CN" altLang="en-US" sz="1800" dirty="0" smtClean="0"/>
            </a:lvl2pPr>
            <a:lvl3pPr>
              <a:defRPr lang="zh-CN" altLang="en-US" sz="1600" dirty="0" smtClean="0"/>
            </a:lvl3pPr>
            <a:lvl4pPr>
              <a:defRPr lang="zh-CN" altLang="en-US" sz="1400" dirty="0" smtClean="0"/>
            </a:lvl4pPr>
            <a:lvl5pPr>
              <a:defRPr lang="zh-CN" altLang="en-US" sz="1400" dirty="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270" y="1279261"/>
            <a:ext cx="4041531" cy="533135"/>
          </a:xfrm>
        </p:spPr>
        <p:txBody>
          <a:bodyPr anchor="b"/>
          <a:lstStyle>
            <a:lvl1pPr marL="0" indent="0">
              <a:buNone/>
              <a:defRPr lang="zh-CN" altLang="en-US" sz="2000" b="1" dirty="0" smtClean="0">
                <a:latin typeface="+mj-ea"/>
                <a:ea typeface="+mj-ea"/>
              </a:defRPr>
            </a:lvl1pPr>
            <a:lvl2pPr marL="405216" indent="0">
              <a:buNone/>
              <a:defRPr sz="1800" b="1"/>
            </a:lvl2pPr>
            <a:lvl3pPr marL="810433" indent="0">
              <a:buNone/>
              <a:defRPr sz="1600" b="1"/>
            </a:lvl3pPr>
            <a:lvl4pPr marL="1215649" indent="0">
              <a:buNone/>
              <a:defRPr sz="1400" b="1"/>
            </a:lvl4pPr>
            <a:lvl5pPr marL="1620865" indent="0">
              <a:buNone/>
              <a:defRPr sz="1400" b="1"/>
            </a:lvl5pPr>
            <a:lvl6pPr marL="2026082" indent="0">
              <a:buNone/>
              <a:defRPr sz="1400" b="1"/>
            </a:lvl6pPr>
            <a:lvl7pPr marL="2431298" indent="0">
              <a:buNone/>
              <a:defRPr sz="1400" b="1"/>
            </a:lvl7pPr>
            <a:lvl8pPr marL="2836515" indent="0">
              <a:buNone/>
              <a:defRPr sz="1400" b="1"/>
            </a:lvl8pPr>
            <a:lvl9pPr marL="3241731" indent="0">
              <a:buNone/>
              <a:defRPr sz="14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270" y="1812396"/>
            <a:ext cx="4041531" cy="3292740"/>
          </a:xfrm>
        </p:spPr>
        <p:txBody>
          <a:bodyPr/>
          <a:lstStyle>
            <a:lvl1pPr>
              <a:defRPr lang="zh-CN" altLang="en-US" sz="2000" dirty="0" smtClean="0"/>
            </a:lvl1pPr>
            <a:lvl2pPr>
              <a:defRPr lang="zh-CN" altLang="en-US" sz="1800" dirty="0" smtClean="0"/>
            </a:lvl2pPr>
            <a:lvl3pPr>
              <a:defRPr lang="zh-CN" altLang="en-US" sz="1600" dirty="0" smtClean="0"/>
            </a:lvl3pPr>
            <a:lvl4pPr>
              <a:defRPr lang="zh-CN" altLang="en-US" sz="1400" dirty="0" smtClean="0"/>
            </a:lvl4pPr>
            <a:lvl5pPr>
              <a:defRPr lang="zh-CN" altLang="en-US" sz="1400" dirty="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966BB-B249-4979-9A3B-3C0EDB6F16E2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2" name="文本占位符 13"/>
          <p:cNvSpPr>
            <a:spLocks noGrp="1"/>
          </p:cNvSpPr>
          <p:nvPr>
            <p:ph type="body" sz="quarter" idx="13" hasCustomPrompt="1"/>
          </p:nvPr>
        </p:nvSpPr>
        <p:spPr>
          <a:xfrm>
            <a:off x="3923928" y="727348"/>
            <a:ext cx="4608512" cy="288032"/>
          </a:xfrm>
        </p:spPr>
        <p:txBody>
          <a:bodyPr/>
          <a:lstStyle>
            <a:lvl1pPr marL="0" indent="0" algn="r">
              <a:buNone/>
              <a:defRPr sz="14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单击此处编辑二级目录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63828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FBC5C-99E3-455F-B584-6EADE1693D9E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8" name="文本占位符 13"/>
          <p:cNvSpPr>
            <a:spLocks noGrp="1"/>
          </p:cNvSpPr>
          <p:nvPr>
            <p:ph type="body" sz="quarter" idx="14" hasCustomPrompt="1"/>
          </p:nvPr>
        </p:nvSpPr>
        <p:spPr>
          <a:xfrm>
            <a:off x="3923928" y="727348"/>
            <a:ext cx="4608512" cy="288032"/>
          </a:xfrm>
        </p:spPr>
        <p:txBody>
          <a:bodyPr/>
          <a:lstStyle>
            <a:lvl1pPr marL="0" indent="0" algn="r">
              <a:buNone/>
              <a:defRPr sz="14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单击此处编辑二级目录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8397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3DD10-C994-4049-A9F4-771270F15BB3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5" name="文本框 4"/>
          <p:cNvSpPr txBox="1"/>
          <p:nvPr userDrawn="1"/>
        </p:nvSpPr>
        <p:spPr>
          <a:xfrm>
            <a:off x="323528" y="985292"/>
            <a:ext cx="8280920" cy="43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4935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166" y="4000500"/>
            <a:ext cx="5486400" cy="47228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166" y="510646"/>
            <a:ext cx="5486400" cy="3429000"/>
          </a:xfrm>
        </p:spPr>
        <p:txBody>
          <a:bodyPr/>
          <a:lstStyle>
            <a:lvl1pPr marL="0" indent="0">
              <a:buNone/>
              <a:defRPr lang="zh-CN" altLang="en-US" dirty="0"/>
            </a:lvl1pPr>
            <a:lvl2pPr marL="405216" indent="0">
              <a:buNone/>
              <a:defRPr sz="2500"/>
            </a:lvl2pPr>
            <a:lvl3pPr marL="810433" indent="0">
              <a:buNone/>
              <a:defRPr sz="2100"/>
            </a:lvl3pPr>
            <a:lvl4pPr marL="1215649" indent="0">
              <a:buNone/>
              <a:defRPr sz="1800"/>
            </a:lvl4pPr>
            <a:lvl5pPr marL="1620865" indent="0">
              <a:buNone/>
              <a:defRPr sz="1800"/>
            </a:lvl5pPr>
            <a:lvl6pPr marL="2026082" indent="0">
              <a:buNone/>
              <a:defRPr sz="1800"/>
            </a:lvl6pPr>
            <a:lvl7pPr marL="2431298" indent="0">
              <a:buNone/>
              <a:defRPr sz="1800"/>
            </a:lvl7pPr>
            <a:lvl8pPr marL="2836515" indent="0">
              <a:buNone/>
              <a:defRPr sz="1800"/>
            </a:lvl8pPr>
            <a:lvl9pPr marL="3241731" indent="0">
              <a:buNone/>
              <a:defRPr sz="1800"/>
            </a:lvl9pPr>
          </a:lstStyle>
          <a:p>
            <a:r>
              <a:rPr lang="zh-CN" altLang="en-US" dirty="0" smtClean="0"/>
              <a:t>单击图标添加图片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166" y="4472782"/>
            <a:ext cx="5486400" cy="670718"/>
          </a:xfrm>
        </p:spPr>
        <p:txBody>
          <a:bodyPr/>
          <a:lstStyle>
            <a:lvl1pPr marL="0" indent="0">
              <a:buNone/>
              <a:defRPr lang="zh-CN" altLang="en-US" sz="1600" dirty="0" smtClean="0"/>
            </a:lvl1pPr>
            <a:lvl2pPr marL="405216" indent="0">
              <a:buNone/>
              <a:defRPr sz="1100"/>
            </a:lvl2pPr>
            <a:lvl3pPr marL="810433" indent="0">
              <a:buNone/>
              <a:defRPr sz="900"/>
            </a:lvl3pPr>
            <a:lvl4pPr marL="1215649" indent="0">
              <a:buNone/>
              <a:defRPr sz="800"/>
            </a:lvl4pPr>
            <a:lvl5pPr marL="1620865" indent="0">
              <a:buNone/>
              <a:defRPr sz="800"/>
            </a:lvl5pPr>
            <a:lvl6pPr marL="2026082" indent="0">
              <a:buNone/>
              <a:defRPr sz="800"/>
            </a:lvl6pPr>
            <a:lvl7pPr marL="2431298" indent="0">
              <a:buNone/>
              <a:defRPr sz="800"/>
            </a:lvl7pPr>
            <a:lvl8pPr marL="2836515" indent="0">
              <a:buNone/>
              <a:defRPr sz="800"/>
            </a:lvl8pPr>
            <a:lvl9pPr marL="3241731" indent="0">
              <a:buNone/>
              <a:defRPr sz="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D0A48-82AA-4A98-AF49-EA6CD9B4700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492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zh-CN" altLang="en-US" dirty="0" smtClean="0"/>
            </a:lvl1pPr>
            <a:lvl2pPr>
              <a:defRPr lang="zh-CN" altLang="en-US" dirty="0" smtClean="0"/>
            </a:lvl2pPr>
            <a:lvl3pPr>
              <a:defRPr lang="zh-CN" altLang="en-US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83EDC-966E-4DDE-BDFB-B2098DBFCD1E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9" name="文本占位符 13"/>
          <p:cNvSpPr>
            <a:spLocks noGrp="1"/>
          </p:cNvSpPr>
          <p:nvPr>
            <p:ph type="body" sz="quarter" idx="13" hasCustomPrompt="1"/>
          </p:nvPr>
        </p:nvSpPr>
        <p:spPr>
          <a:xfrm>
            <a:off x="3923928" y="727348"/>
            <a:ext cx="4608512" cy="288032"/>
          </a:xfrm>
        </p:spPr>
        <p:txBody>
          <a:bodyPr/>
          <a:lstStyle>
            <a:lvl1pPr marL="0" indent="0" algn="r">
              <a:buNone/>
              <a:defRPr sz="14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单击此处编辑二级目录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4642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31511"/>
            <a:ext cx="8229600" cy="949854"/>
          </a:xfrm>
        </p:spPr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333501"/>
            <a:ext cx="4044462" cy="3775604"/>
          </a:xfrm>
        </p:spPr>
        <p:txBody>
          <a:bodyPr/>
          <a:lstStyle>
            <a:lvl1pPr>
              <a:defRPr lang="zh-CN" altLang="en-US" dirty="0" smtClean="0"/>
            </a:lvl1pPr>
            <a:lvl2pPr>
              <a:defRPr lang="zh-CN" altLang="en-US" dirty="0" smtClean="0"/>
            </a:lvl2pPr>
            <a:lvl3pPr>
              <a:defRPr lang="zh-CN" altLang="en-US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剪贴画占位符 3"/>
          <p:cNvSpPr>
            <a:spLocks noGrp="1"/>
          </p:cNvSpPr>
          <p:nvPr>
            <p:ph type="clipArt" sz="half" idx="2"/>
          </p:nvPr>
        </p:nvSpPr>
        <p:spPr>
          <a:xfrm>
            <a:off x="4642338" y="1333501"/>
            <a:ext cx="4044462" cy="3775604"/>
          </a:xfrm>
        </p:spPr>
        <p:txBody>
          <a:bodyPr/>
          <a:lstStyle>
            <a:lvl1pPr>
              <a:defRPr lang="zh-CN" altLang="en-US" dirty="0"/>
            </a:lvl1pPr>
          </a:lstStyle>
          <a:p>
            <a:r>
              <a:rPr lang="zh-CN" altLang="en-US" dirty="0" smtClean="0"/>
              <a:t>单击图标添加剪 贴画</a:t>
            </a:r>
            <a:endParaRPr lang="zh-CN" altLang="en-US" dirty="0"/>
          </a:p>
        </p:txBody>
      </p:sp>
      <p:sp>
        <p:nvSpPr>
          <p:cNvPr id="9" name="文本占位符 13"/>
          <p:cNvSpPr>
            <a:spLocks noGrp="1"/>
          </p:cNvSpPr>
          <p:nvPr>
            <p:ph type="body" sz="quarter" idx="13" hasCustomPrompt="1"/>
          </p:nvPr>
        </p:nvSpPr>
        <p:spPr>
          <a:xfrm>
            <a:off x="3923928" y="727348"/>
            <a:ext cx="4608512" cy="288032"/>
          </a:xfrm>
        </p:spPr>
        <p:txBody>
          <a:bodyPr/>
          <a:lstStyle>
            <a:lvl1pPr marL="0" indent="0" algn="r">
              <a:buNone/>
              <a:defRPr sz="14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单击此处编辑二级目录</a:t>
            </a:r>
            <a:endParaRPr lang="zh-CN" altLang="en-US" dirty="0"/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812360" y="0"/>
            <a:ext cx="1053480" cy="409228"/>
          </a:xfrm>
        </p:spPr>
        <p:txBody>
          <a:bodyPr/>
          <a:lstStyle>
            <a:lvl1pPr>
              <a:defRPr/>
            </a:lvl1pPr>
          </a:lstStyle>
          <a:p>
            <a:fld id="{3D33DD10-C994-4049-A9F4-771270F15BB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627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1511"/>
            <a:ext cx="8229600" cy="949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043" tIns="40522" rIns="81043" bIns="4052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1"/>
            <a:ext cx="8229600" cy="3775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043" tIns="40522" rIns="81043" bIns="405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第二级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第三级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第四级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360" y="0"/>
            <a:ext cx="1053480" cy="409228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81043" tIns="40522" rIns="81043" bIns="4052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000" b="1">
                <a:solidFill>
                  <a:schemeClr val="bg1"/>
                </a:solidFill>
                <a:latin typeface="MS Reference Sans Serif" panose="020B0604030504040204" pitchFamily="34" charset="0"/>
                <a:ea typeface="宋体" charset="-122"/>
              </a:defRPr>
            </a:lvl1pPr>
          </a:lstStyle>
          <a:p>
            <a:fld id="{96D3E061-660C-4672-806E-D9C44806AB13}" type="slidenum">
              <a:rPr lang="zh-CN" altLang="en-US" smtClean="0"/>
              <a:pPr/>
              <a:t>‹#›</a:t>
            </a:fld>
            <a:endParaRPr lang="en-US" altLang="zh-CN" dirty="0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1905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pPr algn="ctr" eaLnBrk="1" hangingPunct="1"/>
            <a:endParaRPr lang="zh-CN" altLang="en-US" sz="2100">
              <a:latin typeface="Times New Roman" pitchFamily="18" charset="0"/>
              <a:ea typeface="宋体" charset="-122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2065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043" tIns="40522" rIns="81043" bIns="40522"/>
          <a:lstStyle/>
          <a:p>
            <a:endParaRPr lang="zh-CN" altLang="en-US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1905000"/>
            <a:ext cx="228600" cy="1905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pPr algn="ctr" eaLnBrk="1" hangingPunct="1"/>
            <a:endParaRPr lang="zh-CN" altLang="en-US" sz="2100">
              <a:latin typeface="Times New Roman" pitchFamily="18" charset="0"/>
              <a:ea typeface="宋体" charset="-122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3810000"/>
            <a:ext cx="228600" cy="1905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pPr algn="ctr" eaLnBrk="1" hangingPunct="1"/>
            <a:endParaRPr lang="zh-CN" altLang="en-US" sz="2100">
              <a:latin typeface="Times New Roman" pitchFamily="18" charset="0"/>
              <a:ea typeface="宋体" charset="-122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251520" y="5449788"/>
            <a:ext cx="61926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河南中医学院</a:t>
            </a:r>
            <a:r>
              <a:rPr lang="zh-CN" altLang="en-US" sz="1000" baseline="0" dirty="0" smtClean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r>
              <a:rPr lang="en-US" altLang="zh-CN" sz="1000" baseline="0" dirty="0" smtClean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/ </a:t>
            </a:r>
            <a:r>
              <a:rPr lang="zh-CN" altLang="en-US" sz="1000" baseline="0" dirty="0" smtClean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阮晓龙 </a:t>
            </a:r>
            <a:r>
              <a:rPr lang="en-US" altLang="zh-CN" sz="1000" baseline="0" dirty="0" smtClean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/ 13938213680 / http://web.book.51xueweb.cn</a:t>
            </a:r>
            <a:endParaRPr lang="zh-CN" altLang="en-US" sz="1000" dirty="0">
              <a:solidFill>
                <a:schemeClr val="bg1">
                  <a:lumMod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0">
          <a:solidFill>
            <a:schemeClr val="tx2"/>
          </a:solidFill>
          <a:latin typeface="+mj-ea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5pPr>
      <a:lvl6pPr marL="405216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6pPr>
      <a:lvl7pPr marL="810433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7pPr>
      <a:lvl8pPr marL="1215649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8pPr>
      <a:lvl9pPr marL="1620865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9pPr>
    </p:titleStyle>
    <p:bodyStyle>
      <a:lvl1pPr marL="303912" indent="-303912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200">
          <a:solidFill>
            <a:schemeClr val="tx1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1pPr>
      <a:lvl2pPr marL="658477" indent="-25326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marL="1013041" indent="-20260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1800">
          <a:solidFill>
            <a:schemeClr val="tx1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marL="1418257" indent="-20260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marL="1823474" indent="-20260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1600">
          <a:solidFill>
            <a:schemeClr val="tx1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2228690" indent="-20260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33906" indent="-20260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039123" indent="-20260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444339" indent="-20260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6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33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9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6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82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98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51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31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Web</a:t>
            </a:r>
            <a:r>
              <a:rPr lang="zh-CN" altLang="en-US" dirty="0" smtClean="0"/>
              <a:t>前端开发技术与实践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25208"/>
            <a:ext cx="6400800" cy="1032392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18</a:t>
            </a:r>
            <a:r>
              <a:rPr lang="zh-CN" altLang="en-US" dirty="0" smtClean="0"/>
              <a:t>章：</a:t>
            </a:r>
            <a:r>
              <a:rPr lang="zh-CN" altLang="en-US" dirty="0"/>
              <a:t>绘图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44994" y="3637587"/>
            <a:ext cx="4320480" cy="1374497"/>
          </a:xfrm>
          <a:prstGeom prst="rect">
            <a:avLst/>
          </a:prstGeom>
          <a:noFill/>
        </p:spPr>
        <p:txBody>
          <a:bodyPr wrap="square" lIns="81043" tIns="40522" rIns="81043" bIns="40522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阮晓龙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13938213680 / rxl@hactcm.edu.cn</a:t>
            </a:r>
          </a:p>
          <a:p>
            <a:pPr algn="ctr"/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http://web.book.51xueweb.cn</a:t>
            </a:r>
          </a:p>
          <a:p>
            <a:pPr algn="ctr"/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河南中医学院管理信息工程学科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河南中医学院网络信息中心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2015.9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059A01-655F-4DD4-9AFD-BCB26118B679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CanvasRenderingContext2D</a:t>
            </a:r>
            <a:r>
              <a:rPr lang="zh-CN" altLang="zh-CN" dirty="0"/>
              <a:t>提供了</a:t>
            </a:r>
            <a:r>
              <a:rPr lang="en-US" altLang="zh-CN" dirty="0"/>
              <a:t>fillRect() </a:t>
            </a:r>
            <a:r>
              <a:rPr lang="zh-CN" altLang="zh-CN" dirty="0"/>
              <a:t>和</a:t>
            </a:r>
            <a:r>
              <a:rPr lang="en-US" altLang="zh-CN" dirty="0"/>
              <a:t>strokeRect()</a:t>
            </a:r>
            <a:r>
              <a:rPr lang="zh-CN" altLang="zh-CN" dirty="0"/>
              <a:t>这</a:t>
            </a:r>
            <a:r>
              <a:rPr lang="en-US" altLang="zh-CN" dirty="0"/>
              <a:t>2</a:t>
            </a:r>
            <a:r>
              <a:rPr lang="zh-CN" altLang="zh-CN" dirty="0"/>
              <a:t>个绘制矩形的</a:t>
            </a:r>
            <a:r>
              <a:rPr lang="zh-CN" altLang="zh-CN" dirty="0" smtClean="0"/>
              <a:t>方法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/>
            <a:r>
              <a:rPr lang="en-US" altLang="zh-CN" dirty="0"/>
              <a:t>fillRect(float x, float y, float width, float height)</a:t>
            </a:r>
            <a:r>
              <a:rPr lang="zh-CN" altLang="zh-CN" dirty="0"/>
              <a:t>：用于填充一个矩形区域，前两个参数</a:t>
            </a:r>
            <a:r>
              <a:rPr lang="en-US" altLang="zh-CN" dirty="0"/>
              <a:t>x</a:t>
            </a:r>
            <a:r>
              <a:rPr lang="zh-CN" altLang="zh-CN" dirty="0"/>
              <a:t>、</a:t>
            </a:r>
            <a:r>
              <a:rPr lang="en-US" altLang="zh-CN" dirty="0"/>
              <a:t>y</a:t>
            </a:r>
            <a:r>
              <a:rPr lang="zh-CN" altLang="zh-CN" dirty="0"/>
              <a:t>定义该矩形区域的起点坐标，决定了矩形的位置</a:t>
            </a:r>
            <a:r>
              <a:rPr lang="zh-CN" altLang="zh-CN" dirty="0" smtClean="0"/>
              <a:t>；</a:t>
            </a:r>
            <a:r>
              <a:rPr lang="en-US" altLang="zh-CN" dirty="0"/>
              <a:t>width</a:t>
            </a:r>
            <a:r>
              <a:rPr lang="zh-CN" altLang="zh-CN" dirty="0"/>
              <a:t>定义矩形区域的</a:t>
            </a:r>
            <a:r>
              <a:rPr lang="zh-CN" altLang="zh-CN" dirty="0" smtClean="0"/>
              <a:t>宽度</a:t>
            </a:r>
            <a:r>
              <a:rPr lang="zh-CN" altLang="en-US" dirty="0" smtClean="0"/>
              <a:t>；</a:t>
            </a:r>
            <a:r>
              <a:rPr lang="en-US" altLang="zh-CN" dirty="0"/>
              <a:t>height</a:t>
            </a:r>
            <a:r>
              <a:rPr lang="zh-CN" altLang="zh-CN" dirty="0"/>
              <a:t>定义矩形区域的高</a:t>
            </a:r>
            <a:r>
              <a:rPr lang="zh-CN" altLang="zh-CN" dirty="0" smtClean="0"/>
              <a:t>度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/>
              <a:t>strokeRect(float x, float y, float width, float height)</a:t>
            </a:r>
            <a:r>
              <a:rPr lang="zh-CN" altLang="zh-CN" dirty="0"/>
              <a:t>：用于绘制一个矩形边框，也就是用线条绘制出矩形的轮廓参数，功能和上一个方法相同。</a:t>
            </a:r>
          </a:p>
          <a:p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10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2.1</a:t>
            </a:r>
            <a:r>
              <a:rPr lang="zh-CN" altLang="en-US" dirty="0" smtClean="0"/>
              <a:t>矩形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805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线条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线条</a:t>
            </a:r>
            <a:r>
              <a:rPr lang="zh-CN" altLang="zh-CN" dirty="0"/>
              <a:t>在</a:t>
            </a:r>
            <a:r>
              <a:rPr lang="en-US" altLang="zh-CN" dirty="0"/>
              <a:t>Canvas</a:t>
            </a:r>
            <a:r>
              <a:rPr lang="zh-CN" altLang="zh-CN" dirty="0"/>
              <a:t>绘图中被称为</a:t>
            </a:r>
            <a:r>
              <a:rPr lang="zh-CN" altLang="zh-CN" dirty="0" smtClean="0"/>
              <a:t>路径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zh-CN" dirty="0"/>
              <a:t>在</a:t>
            </a:r>
            <a:r>
              <a:rPr lang="en-US" altLang="zh-CN" dirty="0"/>
              <a:t>Canvas</a:t>
            </a:r>
            <a:r>
              <a:rPr lang="zh-CN" altLang="zh-CN" dirty="0"/>
              <a:t>上使用路径的步骤</a:t>
            </a:r>
            <a:r>
              <a:rPr lang="zh-CN" altLang="zh-CN" dirty="0" smtClean="0"/>
              <a:t>如下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zh-CN" altLang="zh-CN" dirty="0"/>
              <a:t>定义路径，调用</a:t>
            </a:r>
            <a:r>
              <a:rPr lang="en-US" altLang="zh-CN" dirty="0"/>
              <a:t>CanvasRenderingContext2D</a:t>
            </a:r>
            <a:r>
              <a:rPr lang="zh-CN" altLang="zh-CN" dirty="0"/>
              <a:t>对象的</a:t>
            </a:r>
            <a:r>
              <a:rPr lang="en-US" altLang="zh-CN" dirty="0"/>
              <a:t>beginPath()</a:t>
            </a:r>
            <a:r>
              <a:rPr lang="zh-CN" altLang="zh-CN" dirty="0"/>
              <a:t>方法；</a:t>
            </a:r>
          </a:p>
          <a:p>
            <a:pPr lvl="2"/>
            <a:r>
              <a:rPr lang="zh-CN" altLang="zh-CN" dirty="0" smtClean="0"/>
              <a:t>定义</a:t>
            </a:r>
            <a:r>
              <a:rPr lang="zh-CN" altLang="zh-CN" dirty="0"/>
              <a:t>子路径，可以使用的方法有</a:t>
            </a:r>
            <a:r>
              <a:rPr lang="en-US" altLang="zh-CN" dirty="0"/>
              <a:t>arc()</a:t>
            </a:r>
            <a:r>
              <a:rPr lang="zh-CN" altLang="zh-CN" dirty="0"/>
              <a:t>、</a:t>
            </a:r>
            <a:r>
              <a:rPr lang="en-US" altLang="zh-CN" dirty="0"/>
              <a:t>arcTo()</a:t>
            </a:r>
            <a:r>
              <a:rPr lang="zh-CN" altLang="zh-CN" dirty="0"/>
              <a:t>、</a:t>
            </a:r>
            <a:r>
              <a:rPr lang="en-US" altLang="zh-CN" dirty="0"/>
              <a:t>bezierCurveTo()</a:t>
            </a:r>
            <a:r>
              <a:rPr lang="zh-CN" altLang="zh-CN" dirty="0"/>
              <a:t>、</a:t>
            </a:r>
            <a:r>
              <a:rPr lang="en-US" altLang="zh-CN" dirty="0"/>
              <a:t>lineTo()</a:t>
            </a:r>
            <a:r>
              <a:rPr lang="zh-CN" altLang="zh-CN" dirty="0"/>
              <a:t>、</a:t>
            </a:r>
            <a:r>
              <a:rPr lang="en-US" altLang="zh-CN" dirty="0"/>
              <a:t>moveTo()</a:t>
            </a:r>
            <a:r>
              <a:rPr lang="zh-CN" altLang="zh-CN" dirty="0"/>
              <a:t>、</a:t>
            </a:r>
            <a:r>
              <a:rPr lang="en-US" altLang="zh-CN" dirty="0"/>
              <a:t>quadraticCurveTo()</a:t>
            </a:r>
            <a:r>
              <a:rPr lang="zh-CN" altLang="zh-CN" dirty="0"/>
              <a:t>、</a:t>
            </a:r>
            <a:r>
              <a:rPr lang="en-US" altLang="zh-CN" dirty="0"/>
              <a:t>rect()</a:t>
            </a:r>
            <a:r>
              <a:rPr lang="zh-CN" altLang="zh-CN" dirty="0"/>
              <a:t>；</a:t>
            </a:r>
          </a:p>
          <a:p>
            <a:pPr lvl="2"/>
            <a:r>
              <a:rPr lang="zh-CN" altLang="zh-CN" dirty="0" smtClean="0"/>
              <a:t>关闭</a:t>
            </a:r>
            <a:r>
              <a:rPr lang="zh-CN" altLang="zh-CN" dirty="0"/>
              <a:t>路径，调用</a:t>
            </a:r>
            <a:r>
              <a:rPr lang="en-US" altLang="zh-CN" dirty="0"/>
              <a:t>CanvasRenderingContext2D</a:t>
            </a:r>
            <a:r>
              <a:rPr lang="zh-CN" altLang="zh-CN" dirty="0"/>
              <a:t>对象的</a:t>
            </a:r>
            <a:r>
              <a:rPr lang="en-US" altLang="zh-CN" dirty="0"/>
              <a:t>closePath()</a:t>
            </a:r>
            <a:r>
              <a:rPr lang="zh-CN" altLang="zh-CN" dirty="0"/>
              <a:t>方法；</a:t>
            </a:r>
          </a:p>
          <a:p>
            <a:pPr lvl="2"/>
            <a:r>
              <a:rPr lang="zh-CN" altLang="zh-CN" dirty="0" smtClean="0"/>
              <a:t>填充</a:t>
            </a:r>
            <a:r>
              <a:rPr lang="zh-CN" altLang="zh-CN" dirty="0"/>
              <a:t>路径或绘制路径，调用</a:t>
            </a:r>
            <a:r>
              <a:rPr lang="en-US" altLang="zh-CN" dirty="0"/>
              <a:t>CanvasRenderingContext2D</a:t>
            </a:r>
            <a:r>
              <a:rPr lang="zh-CN" altLang="zh-CN" dirty="0"/>
              <a:t>对象的</a:t>
            </a:r>
            <a:r>
              <a:rPr lang="en-US" altLang="zh-CN" dirty="0"/>
              <a:t>fill()</a:t>
            </a:r>
            <a:r>
              <a:rPr lang="zh-CN" altLang="zh-CN" dirty="0"/>
              <a:t>方法或</a:t>
            </a:r>
            <a:r>
              <a:rPr lang="en-US" altLang="zh-CN" dirty="0"/>
              <a:t>stroke()</a:t>
            </a:r>
            <a:r>
              <a:rPr lang="zh-CN" altLang="zh-CN" dirty="0"/>
              <a:t>方法。</a:t>
            </a:r>
          </a:p>
          <a:p>
            <a:pPr lvl="1"/>
            <a:endParaRPr lang="zh-CN" altLang="zh-CN" dirty="0"/>
          </a:p>
          <a:p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11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2.2</a:t>
            </a:r>
            <a:r>
              <a:rPr lang="zh-CN" altLang="en-US" dirty="0" smtClean="0"/>
              <a:t>线条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675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dirty="0"/>
              <a:t>CanvasRenderingContext2D</a:t>
            </a:r>
            <a:r>
              <a:rPr lang="zh-CN" altLang="zh-CN" dirty="0"/>
              <a:t>绘制线条方法介绍</a:t>
            </a:r>
            <a:r>
              <a:rPr lang="zh-CN" altLang="zh-CN" dirty="0" smtClean="0"/>
              <a:t>如下</a:t>
            </a:r>
            <a:r>
              <a:rPr lang="zh-CN" altLang="en-US" dirty="0" smtClean="0"/>
              <a:t>：</a:t>
            </a:r>
            <a:endParaRPr lang="zh-CN" altLang="zh-CN" dirty="0"/>
          </a:p>
          <a:p>
            <a:pPr lvl="2"/>
            <a:r>
              <a:rPr lang="en-US" altLang="zh-CN" dirty="0"/>
              <a:t>moveTo (float x, float y)</a:t>
            </a:r>
            <a:r>
              <a:rPr lang="zh-CN" altLang="zh-CN" dirty="0"/>
              <a:t>：把</a:t>
            </a:r>
            <a:r>
              <a:rPr lang="en-US" altLang="zh-CN" dirty="0"/>
              <a:t>Canvas</a:t>
            </a:r>
            <a:r>
              <a:rPr lang="zh-CN" altLang="zh-CN" dirty="0"/>
              <a:t>的当前路径结束点移动到</a:t>
            </a:r>
            <a:r>
              <a:rPr lang="en-US" altLang="zh-CN" dirty="0"/>
              <a:t>x</a:t>
            </a:r>
            <a:r>
              <a:rPr lang="zh-CN" altLang="zh-CN" dirty="0"/>
              <a:t>、</a:t>
            </a:r>
            <a:r>
              <a:rPr lang="en-US" altLang="zh-CN" dirty="0"/>
              <a:t>y</a:t>
            </a:r>
            <a:r>
              <a:rPr lang="zh-CN" altLang="zh-CN" dirty="0"/>
              <a:t>对应的点；</a:t>
            </a:r>
          </a:p>
          <a:p>
            <a:pPr lvl="2"/>
            <a:r>
              <a:rPr lang="en-US" altLang="zh-CN" dirty="0" err="1" smtClean="0"/>
              <a:t>lineTo</a:t>
            </a:r>
            <a:r>
              <a:rPr lang="en-US" altLang="zh-CN" dirty="0" smtClean="0"/>
              <a:t> </a:t>
            </a:r>
            <a:r>
              <a:rPr lang="en-US" altLang="zh-CN" dirty="0"/>
              <a:t>(float x, float y)</a:t>
            </a:r>
            <a:r>
              <a:rPr lang="zh-CN" altLang="zh-CN" dirty="0"/>
              <a:t>：把</a:t>
            </a:r>
            <a:r>
              <a:rPr lang="en-US" altLang="zh-CN" dirty="0"/>
              <a:t>Canvas</a:t>
            </a:r>
            <a:r>
              <a:rPr lang="zh-CN" altLang="zh-CN" dirty="0"/>
              <a:t>的当前路径从当前结束点连接到</a:t>
            </a:r>
            <a:r>
              <a:rPr lang="en-US" altLang="zh-CN" dirty="0"/>
              <a:t>x</a:t>
            </a:r>
            <a:r>
              <a:rPr lang="zh-CN" altLang="zh-CN" dirty="0"/>
              <a:t>、</a:t>
            </a:r>
            <a:r>
              <a:rPr lang="en-US" altLang="zh-CN" dirty="0"/>
              <a:t>y</a:t>
            </a:r>
            <a:r>
              <a:rPr lang="zh-CN" altLang="zh-CN" dirty="0"/>
              <a:t>的对应点。</a:t>
            </a:r>
          </a:p>
          <a:p>
            <a:pPr lvl="1"/>
            <a:endParaRPr lang="zh-CN" altLang="zh-CN" dirty="0"/>
          </a:p>
          <a:p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12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2.2</a:t>
            </a:r>
            <a:r>
              <a:rPr lang="zh-CN" altLang="en-US" dirty="0" smtClean="0"/>
              <a:t>线条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105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多边形</a:t>
            </a:r>
            <a:endParaRPr lang="en-US" altLang="zh-CN" dirty="0" smtClean="0"/>
          </a:p>
          <a:p>
            <a:pPr lvl="1"/>
            <a:r>
              <a:rPr lang="en-US" altLang="zh-CN" dirty="0"/>
              <a:t>CanvasRenderingContext2D</a:t>
            </a:r>
            <a:r>
              <a:rPr lang="zh-CN" altLang="zh-CN" dirty="0"/>
              <a:t>只提供了绘制矩形的方法，要使用路径才能绘制复杂的几何图形。</a:t>
            </a:r>
          </a:p>
          <a:p>
            <a:pPr lvl="1"/>
            <a:r>
              <a:rPr lang="zh-CN" altLang="zh-CN" dirty="0"/>
              <a:t>正多边形中心点为（</a:t>
            </a:r>
            <a:r>
              <a:rPr lang="en-US" altLang="zh-CN" dirty="0"/>
              <a:t>dx</a:t>
            </a:r>
            <a:r>
              <a:rPr lang="zh-CN" altLang="zh-CN" dirty="0"/>
              <a:t>，</a:t>
            </a:r>
            <a:r>
              <a:rPr lang="en-US" altLang="zh-CN" dirty="0"/>
              <a:t>dy</a:t>
            </a:r>
            <a:r>
              <a:rPr lang="zh-CN" altLang="zh-CN" dirty="0"/>
              <a:t>），外圆半径为</a:t>
            </a:r>
            <a:r>
              <a:rPr lang="en-US" altLang="zh-CN" dirty="0"/>
              <a:t>size</a:t>
            </a:r>
            <a:r>
              <a:rPr lang="zh-CN" altLang="zh-CN" dirty="0"/>
              <a:t>，边数为</a:t>
            </a:r>
            <a:r>
              <a:rPr lang="en-US" altLang="zh-CN" dirty="0"/>
              <a:t>n</a:t>
            </a:r>
            <a:r>
              <a:rPr lang="zh-CN" altLang="zh-CN" dirty="0"/>
              <a:t>，相邻两定点与中心点形成的角的弧度为</a:t>
            </a:r>
            <a:r>
              <a:rPr lang="en-US" altLang="zh-CN" dirty="0"/>
              <a:t>2 * Math.PI / n</a:t>
            </a:r>
            <a:r>
              <a:rPr lang="zh-CN" altLang="zh-CN" dirty="0"/>
              <a:t>。</a:t>
            </a:r>
          </a:p>
          <a:p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13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2.3</a:t>
            </a:r>
            <a:r>
              <a:rPr lang="zh-CN" altLang="en-US" dirty="0" smtClean="0"/>
              <a:t>多边形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4166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圆角矩形</a:t>
            </a:r>
            <a:endParaRPr lang="en-US" altLang="zh-CN" dirty="0" smtClean="0"/>
          </a:p>
          <a:p>
            <a:pPr lvl="1"/>
            <a:r>
              <a:rPr lang="zh-CN" altLang="zh-CN" dirty="0"/>
              <a:t>通过</a:t>
            </a:r>
            <a:r>
              <a:rPr lang="en-US" altLang="zh-CN" dirty="0"/>
              <a:t>CanvasRenderingContext2D</a:t>
            </a:r>
            <a:r>
              <a:rPr lang="zh-CN" altLang="zh-CN" dirty="0"/>
              <a:t>绘制矩形的方法，设置</a:t>
            </a:r>
            <a:r>
              <a:rPr lang="en-US" altLang="zh-CN" dirty="0"/>
              <a:t>lineJoin = "round"</a:t>
            </a:r>
            <a:r>
              <a:rPr lang="zh-CN" altLang="zh-CN" dirty="0"/>
              <a:t>可以向画布添加圆角矩形，但矩形的圆角不可控制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CanvasRenderingContext2D</a:t>
            </a:r>
            <a:r>
              <a:rPr lang="zh-CN" altLang="en-US" dirty="0" smtClean="0"/>
              <a:t>使用</a:t>
            </a:r>
            <a:r>
              <a:rPr lang="en-US" altLang="zh-CN" dirty="0"/>
              <a:t>arcTo()</a:t>
            </a:r>
            <a:r>
              <a:rPr lang="zh-CN" altLang="zh-CN" dirty="0" smtClean="0"/>
              <a:t>方法</a:t>
            </a:r>
            <a:r>
              <a:rPr lang="zh-CN" altLang="en-US" dirty="0" smtClean="0"/>
              <a:t>绘制可控的圆角矩形。</a:t>
            </a:r>
            <a:endParaRPr lang="en-US" altLang="zh-CN" dirty="0" smtClean="0"/>
          </a:p>
          <a:p>
            <a:pPr lvl="2"/>
            <a:r>
              <a:rPr lang="en-US" altLang="zh-CN" dirty="0"/>
              <a:t>arcTo(float x1, float y1, float x2, float y2, float radius)</a:t>
            </a:r>
            <a:r>
              <a:rPr lang="zh-CN" altLang="zh-CN" dirty="0"/>
              <a:t>：向</a:t>
            </a:r>
            <a:r>
              <a:rPr lang="en-US" altLang="zh-CN" dirty="0"/>
              <a:t>Canvas</a:t>
            </a:r>
            <a:r>
              <a:rPr lang="zh-CN" altLang="zh-CN" dirty="0"/>
              <a:t>的当前路径上添加一段圆弧。</a:t>
            </a:r>
            <a:endParaRPr lang="en-US" altLang="zh-CN" dirty="0" smtClean="0"/>
          </a:p>
          <a:p>
            <a:pPr lvl="2"/>
            <a:r>
              <a:rPr lang="en-US" altLang="zh-CN" dirty="0"/>
              <a:t>arcTo()</a:t>
            </a:r>
            <a:r>
              <a:rPr lang="zh-CN" altLang="zh-CN" dirty="0"/>
              <a:t>方法确定一段圆弧的方式是：假设从当前点到</a:t>
            </a:r>
            <a:r>
              <a:rPr lang="en-US" altLang="zh-CN" dirty="0"/>
              <a:t>P1(x1,y1)</a:t>
            </a:r>
            <a:r>
              <a:rPr lang="zh-CN" altLang="zh-CN" dirty="0"/>
              <a:t>绘制一条线段，再从</a:t>
            </a:r>
            <a:r>
              <a:rPr lang="en-US" altLang="zh-CN" dirty="0"/>
              <a:t>P1(x1,y1)</a:t>
            </a:r>
            <a:r>
              <a:rPr lang="zh-CN" altLang="zh-CN" dirty="0"/>
              <a:t>到</a:t>
            </a:r>
            <a:r>
              <a:rPr lang="en-US" altLang="zh-CN" dirty="0"/>
              <a:t>P2(x2,y2)</a:t>
            </a:r>
            <a:r>
              <a:rPr lang="zh-CN" altLang="zh-CN" dirty="0"/>
              <a:t>绘制一条线段，</a:t>
            </a:r>
            <a:r>
              <a:rPr lang="en-US" altLang="zh-CN" dirty="0"/>
              <a:t>arcTo()</a:t>
            </a:r>
            <a:r>
              <a:rPr lang="zh-CN" altLang="zh-CN" dirty="0"/>
              <a:t>则绘制一端同时与上面两条线段相切，且半径为</a:t>
            </a:r>
            <a:r>
              <a:rPr lang="en-US" altLang="zh-CN" dirty="0"/>
              <a:t>radius</a:t>
            </a:r>
            <a:r>
              <a:rPr lang="zh-CN" altLang="zh-CN" dirty="0"/>
              <a:t>的圆弧。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14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2.4</a:t>
            </a:r>
            <a:r>
              <a:rPr lang="zh-CN" altLang="en-US" dirty="0" smtClean="0"/>
              <a:t>圆角矩形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211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圆形</a:t>
            </a:r>
            <a:endParaRPr lang="en-US" altLang="zh-CN" dirty="0" smtClean="0"/>
          </a:p>
          <a:p>
            <a:pPr lvl="1"/>
            <a:r>
              <a:rPr lang="zh-CN" altLang="zh-CN" dirty="0"/>
              <a:t>绘制圆形同样需要在</a:t>
            </a:r>
            <a:r>
              <a:rPr lang="en-US" altLang="zh-CN" dirty="0"/>
              <a:t>Canvas</a:t>
            </a:r>
            <a:r>
              <a:rPr lang="zh-CN" altLang="zh-CN" dirty="0"/>
              <a:t>上启用路径，通过路径绘制图形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/>
              <a:t>CanvasRenderingContext2D</a:t>
            </a:r>
            <a:r>
              <a:rPr lang="zh-CN" altLang="zh-CN" dirty="0"/>
              <a:t>绘制圆形的方法</a:t>
            </a:r>
            <a:r>
              <a:rPr lang="zh-CN" altLang="zh-CN" dirty="0" smtClean="0"/>
              <a:t>如下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/>
              <a:t>arc(float x, float y, float radius, float startAngel, float endAngel, boolen antclockwise)</a:t>
            </a:r>
            <a:r>
              <a:rPr lang="zh-CN" altLang="zh-CN" dirty="0"/>
              <a:t>：用于向当前路径添加一段圆弧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2"/>
            <a:r>
              <a:rPr lang="zh-CN" altLang="zh-CN" dirty="0"/>
              <a:t>圆心坐标为（</a:t>
            </a:r>
            <a:r>
              <a:rPr lang="en-US" altLang="zh-CN" dirty="0"/>
              <a:t>x</a:t>
            </a:r>
            <a:r>
              <a:rPr lang="zh-CN" altLang="zh-CN" dirty="0"/>
              <a:t>，</a:t>
            </a:r>
            <a:r>
              <a:rPr lang="en-US" altLang="zh-CN" dirty="0"/>
              <a:t>y</a:t>
            </a:r>
            <a:r>
              <a:rPr lang="zh-CN" altLang="zh-CN" dirty="0"/>
              <a:t>），半径为</a:t>
            </a:r>
            <a:r>
              <a:rPr lang="en-US" altLang="zh-CN" dirty="0"/>
              <a:t>radius</a:t>
            </a:r>
            <a:r>
              <a:rPr lang="zh-CN" altLang="zh-CN" dirty="0"/>
              <a:t>，开始角度为</a:t>
            </a:r>
            <a:r>
              <a:rPr lang="en-US" altLang="zh-CN" dirty="0"/>
              <a:t>startAngel</a:t>
            </a:r>
            <a:r>
              <a:rPr lang="zh-CN" altLang="zh-CN" dirty="0"/>
              <a:t>，结束角度为</a:t>
            </a:r>
            <a:r>
              <a:rPr lang="en-US" altLang="zh-CN" dirty="0"/>
              <a:t>endAngel</a:t>
            </a:r>
            <a:r>
              <a:rPr lang="zh-CN" altLang="zh-CN" dirty="0"/>
              <a:t>。</a:t>
            </a:r>
            <a:r>
              <a:rPr lang="en-US" altLang="zh-CN" dirty="0"/>
              <a:t>startAngel</a:t>
            </a:r>
            <a:r>
              <a:rPr lang="zh-CN" altLang="zh-CN" dirty="0"/>
              <a:t>、</a:t>
            </a:r>
            <a:r>
              <a:rPr lang="en-US" altLang="zh-CN" dirty="0"/>
              <a:t>endAngel</a:t>
            </a:r>
            <a:r>
              <a:rPr lang="zh-CN" altLang="zh-CN" dirty="0"/>
              <a:t>以为单位，</a:t>
            </a:r>
            <a:r>
              <a:rPr lang="en-US" altLang="zh-CN" dirty="0"/>
              <a:t>counterclockwise</a:t>
            </a:r>
            <a:r>
              <a:rPr lang="zh-CN" altLang="zh-CN" dirty="0"/>
              <a:t>是否为逆时针方向。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15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2.5</a:t>
            </a:r>
            <a:r>
              <a:rPr lang="zh-CN" altLang="en-US" dirty="0" smtClean="0"/>
              <a:t>圆形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6831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曲线</a:t>
            </a:r>
            <a:endParaRPr lang="en-US" altLang="zh-CN" dirty="0" smtClean="0"/>
          </a:p>
          <a:p>
            <a:pPr lvl="1"/>
            <a:r>
              <a:rPr lang="en-US" altLang="zh-CN" dirty="0"/>
              <a:t>CanvasRrenderingContext2D</a:t>
            </a:r>
            <a:r>
              <a:rPr lang="zh-CN" altLang="zh-CN" dirty="0"/>
              <a:t>提供了</a:t>
            </a:r>
            <a:r>
              <a:rPr lang="en-US" altLang="zh-CN" dirty="0"/>
              <a:t>bezierCurveTo()</a:t>
            </a:r>
            <a:r>
              <a:rPr lang="zh-CN" altLang="zh-CN" dirty="0"/>
              <a:t>和</a:t>
            </a:r>
            <a:r>
              <a:rPr lang="en-US" altLang="zh-CN" dirty="0"/>
              <a:t>quadraticCurveTo()</a:t>
            </a:r>
            <a:r>
              <a:rPr lang="zh-CN" altLang="zh-CN" dirty="0"/>
              <a:t>两个方法，可以向</a:t>
            </a:r>
            <a:r>
              <a:rPr lang="en-US" altLang="zh-CN" dirty="0"/>
              <a:t>Canvas</a:t>
            </a:r>
            <a:r>
              <a:rPr lang="zh-CN" altLang="zh-CN" dirty="0"/>
              <a:t>的当前路径上添加复杂的曲线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两</a:t>
            </a:r>
            <a:r>
              <a:rPr lang="zh-CN" altLang="en-US" dirty="0" smtClean="0"/>
              <a:t>种</a:t>
            </a:r>
            <a:r>
              <a:rPr lang="zh-CN" altLang="zh-CN" dirty="0" smtClean="0"/>
              <a:t>方法</a:t>
            </a:r>
            <a:r>
              <a:rPr lang="zh-CN" altLang="zh-CN" dirty="0"/>
              <a:t>的区别与联系</a:t>
            </a:r>
            <a:r>
              <a:rPr lang="zh-CN" altLang="zh-CN" dirty="0" smtClean="0"/>
              <a:t>如下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/>
              <a:t>bezierCurveTo()</a:t>
            </a:r>
            <a:r>
              <a:rPr lang="zh-CN" altLang="zh-CN" dirty="0"/>
              <a:t>和</a:t>
            </a:r>
            <a:r>
              <a:rPr lang="en-US" altLang="zh-CN" dirty="0"/>
              <a:t>quadraticCurveTo()</a:t>
            </a:r>
            <a:r>
              <a:rPr lang="zh-CN" altLang="zh-CN" dirty="0"/>
              <a:t>都是贝塞尔曲线，</a:t>
            </a:r>
            <a:r>
              <a:rPr lang="en-US" altLang="zh-CN" dirty="0"/>
              <a:t>bezierCurveTo()</a:t>
            </a:r>
            <a:r>
              <a:rPr lang="zh-CN" altLang="zh-CN" dirty="0"/>
              <a:t>是一种三次贝塞尔曲线，</a:t>
            </a:r>
            <a:r>
              <a:rPr lang="en-US" altLang="zh-CN" dirty="0"/>
              <a:t>quadraticCurveTo()</a:t>
            </a:r>
            <a:r>
              <a:rPr lang="zh-CN" altLang="zh-CN" dirty="0"/>
              <a:t>是一种二次贝塞尔曲线。</a:t>
            </a:r>
          </a:p>
          <a:p>
            <a:pPr lvl="2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16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2.6</a:t>
            </a:r>
            <a:r>
              <a:rPr lang="zh-CN" altLang="en-US" dirty="0" smtClean="0"/>
              <a:t>曲线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9075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zh-CN" dirty="0" smtClean="0"/>
              <a:t>两</a:t>
            </a:r>
            <a:r>
              <a:rPr lang="zh-CN" altLang="en-US" dirty="0" smtClean="0"/>
              <a:t>种</a:t>
            </a:r>
            <a:r>
              <a:rPr lang="zh-CN" altLang="zh-CN" dirty="0"/>
              <a:t>方法的功能和属性</a:t>
            </a:r>
            <a:r>
              <a:rPr lang="zh-CN" altLang="zh-CN" dirty="0" smtClean="0"/>
              <a:t>用法如下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/>
              <a:t>bezierCurveTo(float cpX1, float cpY1, float cpX2, float cpY2, float x, float y)</a:t>
            </a:r>
            <a:r>
              <a:rPr lang="zh-CN" altLang="zh-CN" dirty="0"/>
              <a:t>：向</a:t>
            </a:r>
            <a:r>
              <a:rPr lang="en-US" altLang="zh-CN" dirty="0"/>
              <a:t>Canvas</a:t>
            </a:r>
            <a:r>
              <a:rPr lang="zh-CN" altLang="zh-CN" dirty="0"/>
              <a:t>的当前路径添加一段贝塞尔曲线。贝塞尔曲线起点为当前点，终点为（</a:t>
            </a:r>
            <a:r>
              <a:rPr lang="en-US" altLang="zh-CN" dirty="0"/>
              <a:t>x</a:t>
            </a:r>
            <a:r>
              <a:rPr lang="zh-CN" altLang="zh-CN" dirty="0"/>
              <a:t>，</a:t>
            </a:r>
            <a:r>
              <a:rPr lang="en-US" altLang="zh-CN" dirty="0"/>
              <a:t>y</a:t>
            </a:r>
            <a:r>
              <a:rPr lang="zh-CN" altLang="zh-CN" dirty="0"/>
              <a:t>），第一个控制点坐标为（</a:t>
            </a:r>
            <a:r>
              <a:rPr lang="en-US" altLang="zh-CN" dirty="0"/>
              <a:t>cpX1</a:t>
            </a:r>
            <a:r>
              <a:rPr lang="zh-CN" altLang="zh-CN" dirty="0"/>
              <a:t>，</a:t>
            </a:r>
            <a:r>
              <a:rPr lang="en-US" altLang="zh-CN" dirty="0"/>
              <a:t>cpY1</a:t>
            </a:r>
            <a:r>
              <a:rPr lang="zh-CN" altLang="zh-CN" dirty="0"/>
              <a:t>），第二个控制点坐标为</a:t>
            </a:r>
            <a:r>
              <a:rPr lang="en-US" altLang="zh-CN" dirty="0"/>
              <a:t>(cpX3</a:t>
            </a:r>
            <a:r>
              <a:rPr lang="zh-CN" altLang="zh-CN" dirty="0"/>
              <a:t>，</a:t>
            </a:r>
            <a:r>
              <a:rPr lang="en-US" altLang="zh-CN" dirty="0"/>
              <a:t>cpY2)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2"/>
            <a:r>
              <a:rPr lang="en-US" altLang="zh-CN" dirty="0"/>
              <a:t>quadraticCurveTo(float cpX, float cpY, float x, float y)</a:t>
            </a:r>
            <a:r>
              <a:rPr lang="zh-CN" altLang="zh-CN" dirty="0"/>
              <a:t>：向</a:t>
            </a:r>
            <a:r>
              <a:rPr lang="en-US" altLang="zh-CN" dirty="0"/>
              <a:t>Canvas</a:t>
            </a:r>
            <a:r>
              <a:rPr lang="zh-CN" altLang="zh-CN" dirty="0"/>
              <a:t>当前路径添加一段二次曲线。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17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2.6</a:t>
            </a:r>
            <a:r>
              <a:rPr lang="zh-CN" altLang="en-US" dirty="0" smtClean="0"/>
              <a:t>曲线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921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文字</a:t>
            </a:r>
            <a:endParaRPr lang="en-US" altLang="zh-CN" dirty="0" smtClean="0"/>
          </a:p>
          <a:p>
            <a:pPr lvl="1"/>
            <a:r>
              <a:rPr lang="en-US" altLang="zh-CN" dirty="0"/>
              <a:t>Canvas</a:t>
            </a:r>
            <a:r>
              <a:rPr lang="zh-CN" altLang="zh-CN" dirty="0"/>
              <a:t>不仅能绘制图形，还能够显示文本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/>
              <a:t>Canvas</a:t>
            </a:r>
            <a:r>
              <a:rPr lang="zh-CN" altLang="zh-CN" dirty="0"/>
              <a:t>中的文本是以图像形式绘制的</a:t>
            </a:r>
            <a:r>
              <a:rPr lang="zh-CN" altLang="zh-CN" dirty="0" smtClean="0"/>
              <a:t>，一旦</a:t>
            </a:r>
            <a:r>
              <a:rPr lang="zh-CN" altLang="zh-CN" dirty="0"/>
              <a:t>文字绘制之后</a:t>
            </a:r>
            <a:r>
              <a:rPr lang="zh-CN" altLang="zh-CN" dirty="0" smtClean="0"/>
              <a:t>，就</a:t>
            </a:r>
            <a:r>
              <a:rPr lang="zh-CN" altLang="zh-CN" dirty="0"/>
              <a:t>无法编辑，除非先擦除文字，再重新绘制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/>
              <a:t>CanvasRenderingContext2D</a:t>
            </a:r>
            <a:r>
              <a:rPr lang="zh-CN" altLang="zh-CN" dirty="0"/>
              <a:t>提供的绘制文字的方法功能</a:t>
            </a:r>
            <a:r>
              <a:rPr lang="zh-CN" altLang="zh-CN" dirty="0" smtClean="0"/>
              <a:t>用法</a:t>
            </a:r>
            <a:r>
              <a:rPr lang="zh-CN" altLang="en-US" dirty="0" smtClean="0"/>
              <a:t>如下：</a:t>
            </a:r>
            <a:endParaRPr lang="en-US" altLang="zh-CN" dirty="0" smtClean="0"/>
          </a:p>
          <a:p>
            <a:pPr lvl="2"/>
            <a:r>
              <a:rPr lang="en-US" altLang="zh-CN" dirty="0"/>
              <a:t>void fillText(string text, float x, float y[, float maxWidth])</a:t>
            </a:r>
            <a:r>
              <a:rPr lang="zh-CN" altLang="zh-CN" dirty="0"/>
              <a:t>：用于填充字符串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2"/>
            <a:r>
              <a:rPr lang="en-US" altLang="zh-CN" dirty="0"/>
              <a:t>void strokeText(string text, float x, float y[, float maxWidth]))</a:t>
            </a:r>
            <a:r>
              <a:rPr lang="zh-CN" altLang="zh-CN" dirty="0"/>
              <a:t>：用于绘制字符串边框。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18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2.7</a:t>
            </a:r>
            <a:r>
              <a:rPr lang="zh-CN" altLang="en-US" dirty="0" smtClean="0"/>
              <a:t>文字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7959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19</a:t>
            </a:fld>
            <a:endParaRPr lang="en-US" altLang="zh-CN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336" y="1070803"/>
            <a:ext cx="2880320" cy="1042167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187624" y="2065412"/>
            <a:ext cx="6696744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现场演示：</a:t>
            </a:r>
            <a:endParaRPr lang="en-US" altLang="zh-CN" sz="2000" dirty="0" smtClean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18-08</a:t>
            </a:r>
            <a:r>
              <a:rPr lang="zh-CN" altLang="en-US" sz="1400" dirty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：绘制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文字</a:t>
            </a:r>
            <a:endParaRPr lang="en-US" altLang="zh-CN" sz="1400" dirty="0" smtClean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18-09</a:t>
            </a:r>
            <a:r>
              <a:rPr lang="zh-CN" altLang="en-US" sz="1400" dirty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：文字</a:t>
            </a:r>
            <a:r>
              <a:rPr lang="en-US" altLang="zh-CN" sz="1400" dirty="0" err="1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textAlign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属性</a:t>
            </a:r>
            <a:endParaRPr lang="en-US" altLang="zh-CN" sz="1400" dirty="0" smtClean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18-10</a:t>
            </a:r>
            <a:r>
              <a:rPr lang="zh-CN" altLang="en-US" sz="1400" dirty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：文字</a:t>
            </a:r>
            <a:r>
              <a:rPr lang="en-US" altLang="zh-CN" sz="1400" dirty="0" err="1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textBaseAlign</a:t>
            </a:r>
            <a:r>
              <a:rPr lang="zh-CN" altLang="en-US" sz="1400" dirty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属性</a:t>
            </a:r>
            <a:endParaRPr lang="en-US" altLang="zh-CN" sz="1400" dirty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0977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本章主要内容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33501"/>
            <a:ext cx="4978896" cy="3775604"/>
          </a:xfrm>
        </p:spPr>
        <p:txBody>
          <a:bodyPr/>
          <a:lstStyle/>
          <a:p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Canvas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基础知识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图形绘制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图形变换与控制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案例：用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Canvas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绘制统计报表</a:t>
            </a:r>
            <a:endParaRPr lang="en-US" altLang="zh-CN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pic>
        <p:nvPicPr>
          <p:cNvPr id="5" name="内容占位符 4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05" b="4314"/>
          <a:stretch/>
        </p:blipFill>
        <p:spPr>
          <a:xfrm>
            <a:off x="5436096" y="1633364"/>
            <a:ext cx="2430494" cy="278663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2</a:t>
            </a:fld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绘制图像</a:t>
            </a:r>
            <a:endParaRPr lang="en-US" altLang="zh-CN" dirty="0" smtClean="0"/>
          </a:p>
          <a:p>
            <a:pPr lvl="1"/>
            <a:r>
              <a:rPr lang="zh-CN" altLang="zh-CN" dirty="0"/>
              <a:t>绘制图像时，需使用</a:t>
            </a:r>
            <a:r>
              <a:rPr lang="en-US" altLang="zh-CN" dirty="0" err="1"/>
              <a:t>drawImage</a:t>
            </a:r>
            <a:r>
              <a:rPr lang="zh-CN" altLang="zh-CN" dirty="0" smtClean="0"/>
              <a:t>方法</a:t>
            </a:r>
            <a:r>
              <a:rPr lang="zh-CN" altLang="en-US" dirty="0"/>
              <a:t>，</a:t>
            </a:r>
            <a:r>
              <a:rPr lang="en-US" altLang="zh-CN" dirty="0" smtClean="0"/>
              <a:t>CanvasRenderingContext2D</a:t>
            </a:r>
            <a:r>
              <a:rPr lang="zh-CN" altLang="zh-CN" dirty="0"/>
              <a:t>为绘位图提供了三种</a:t>
            </a:r>
            <a:r>
              <a:rPr lang="zh-CN" altLang="zh-CN" dirty="0" smtClean="0"/>
              <a:t>用法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void </a:t>
            </a:r>
            <a:r>
              <a:rPr lang="en-US" altLang="zh-CN" dirty="0"/>
              <a:t>drawImage(image image, float x, float y)</a:t>
            </a:r>
            <a:r>
              <a:rPr lang="zh-CN" altLang="zh-CN" dirty="0"/>
              <a:t>：直接绘制，用于把</a:t>
            </a:r>
            <a:r>
              <a:rPr lang="en-US" altLang="zh-CN" dirty="0"/>
              <a:t>image</a:t>
            </a:r>
            <a:r>
              <a:rPr lang="zh-CN" altLang="zh-CN" dirty="0"/>
              <a:t>绘制到（</a:t>
            </a:r>
            <a:r>
              <a:rPr lang="en-US" altLang="zh-CN" dirty="0"/>
              <a:t>x</a:t>
            </a:r>
            <a:r>
              <a:rPr lang="zh-CN" altLang="zh-CN" dirty="0"/>
              <a:t>，</a:t>
            </a:r>
            <a:r>
              <a:rPr lang="en-US" altLang="zh-CN" dirty="0"/>
              <a:t>y</a:t>
            </a:r>
            <a:r>
              <a:rPr lang="zh-CN" altLang="zh-CN" dirty="0"/>
              <a:t>）处，不会对图片做任何缩放处理，绘制出来的图片保持原来的大小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2"/>
            <a:r>
              <a:rPr lang="en-US" altLang="zh-CN" dirty="0"/>
              <a:t>void drawImage(image image, float x, float y, float width, float height)</a:t>
            </a:r>
            <a:r>
              <a:rPr lang="zh-CN" altLang="zh-CN" dirty="0"/>
              <a:t>：绘制并指定大小，该方法按照指定大小（</a:t>
            </a:r>
            <a:r>
              <a:rPr lang="en-US" altLang="zh-CN" dirty="0"/>
              <a:t>width</a:t>
            </a:r>
            <a:r>
              <a:rPr lang="zh-CN" altLang="zh-CN" dirty="0"/>
              <a:t>、</a:t>
            </a:r>
            <a:r>
              <a:rPr lang="en-US" altLang="zh-CN" dirty="0"/>
              <a:t>height</a:t>
            </a:r>
            <a:r>
              <a:rPr lang="zh-CN" altLang="zh-CN" dirty="0"/>
              <a:t>）把</a:t>
            </a:r>
            <a:r>
              <a:rPr lang="en-US" altLang="zh-CN" dirty="0"/>
              <a:t>image</a:t>
            </a:r>
            <a:r>
              <a:rPr lang="zh-CN" altLang="zh-CN" dirty="0"/>
              <a:t>绘制到（</a:t>
            </a:r>
            <a:r>
              <a:rPr lang="en-US" altLang="zh-CN" dirty="0"/>
              <a:t>x</a:t>
            </a:r>
            <a:r>
              <a:rPr lang="zh-CN" altLang="zh-CN" dirty="0"/>
              <a:t>，</a:t>
            </a:r>
            <a:r>
              <a:rPr lang="en-US" altLang="zh-CN" dirty="0"/>
              <a:t>y</a:t>
            </a:r>
            <a:r>
              <a:rPr lang="zh-CN" altLang="zh-CN" dirty="0"/>
              <a:t>）处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2"/>
            <a:r>
              <a:rPr lang="en-US" altLang="zh-CN" dirty="0"/>
              <a:t>void drawImage(image image, integer sx, integer sy, integer sw, integer sh, float dx, float dy, float dw, float dh)</a:t>
            </a:r>
            <a:r>
              <a:rPr lang="zh-CN" altLang="zh-CN" dirty="0"/>
              <a:t>：从画布中已经画好的图像上复制全部或局部到画布的另一位置。</a:t>
            </a:r>
            <a:endParaRPr lang="zh-CN" altLang="zh-CN" b="1" dirty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20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2.8</a:t>
            </a:r>
            <a:r>
              <a:rPr lang="zh-CN" altLang="en-US" dirty="0" smtClean="0"/>
              <a:t>图像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30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图像平铺</a:t>
            </a:r>
            <a:endParaRPr lang="en-US" altLang="zh-CN" dirty="0" smtClean="0"/>
          </a:p>
          <a:p>
            <a:pPr lvl="1"/>
            <a:r>
              <a:rPr lang="zh-CN" altLang="zh-CN" dirty="0"/>
              <a:t>图像平铺就是用图像将画布填满，是绘制图像的一个重要功能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zh-CN" altLang="zh-CN" dirty="0"/>
              <a:t>实现平铺技术有两种</a:t>
            </a:r>
            <a:r>
              <a:rPr lang="zh-CN" altLang="zh-CN" dirty="0" smtClean="0"/>
              <a:t>方法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zh-CN" altLang="zh-CN" dirty="0" smtClean="0"/>
              <a:t>一</a:t>
            </a:r>
            <a:r>
              <a:rPr lang="zh-CN" altLang="zh-CN" dirty="0"/>
              <a:t>种是使用前面所介绍的</a:t>
            </a:r>
            <a:r>
              <a:rPr lang="en-US" altLang="zh-CN" dirty="0"/>
              <a:t>drawImage()</a:t>
            </a:r>
            <a:r>
              <a:rPr lang="zh-CN" altLang="zh-CN" dirty="0" smtClean="0"/>
              <a:t>方法</a:t>
            </a:r>
            <a:r>
              <a:rPr lang="zh-CN" altLang="en-US" dirty="0"/>
              <a:t>。</a:t>
            </a:r>
            <a:endParaRPr lang="en-US" altLang="zh-CN" dirty="0" smtClean="0"/>
          </a:p>
          <a:p>
            <a:pPr lvl="2"/>
            <a:r>
              <a:rPr lang="zh-CN" altLang="zh-CN" dirty="0"/>
              <a:t>另一种实现平铺效果方法是</a:t>
            </a:r>
            <a:r>
              <a:rPr lang="en-US" altLang="zh-CN" dirty="0"/>
              <a:t>CanvasRenderingContext2D</a:t>
            </a:r>
            <a:r>
              <a:rPr lang="zh-CN" altLang="zh-CN" dirty="0"/>
              <a:t>的</a:t>
            </a:r>
            <a:r>
              <a:rPr lang="en-US" altLang="zh-CN" dirty="0"/>
              <a:t>createPattern</a:t>
            </a:r>
            <a:r>
              <a:rPr lang="zh-CN" altLang="zh-CN" dirty="0"/>
              <a:t>方法。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21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2.8</a:t>
            </a:r>
            <a:r>
              <a:rPr lang="zh-CN" altLang="en-US" dirty="0" smtClean="0"/>
              <a:t>图像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872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22</a:t>
            </a:fld>
            <a:endParaRPr lang="en-US" altLang="zh-CN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336" y="1070803"/>
            <a:ext cx="2880320" cy="1042167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187624" y="2065412"/>
            <a:ext cx="66967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现场演示：</a:t>
            </a:r>
            <a:endParaRPr lang="en-US" altLang="zh-CN" sz="2000" dirty="0" smtClean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18-12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</a:t>
            </a:r>
            <a:r>
              <a:rPr lang="en-US" altLang="zh-CN" sz="1400" dirty="0" err="1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drawImage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平铺</a:t>
            </a:r>
            <a:endParaRPr lang="en-US" altLang="zh-CN" sz="1400" dirty="0" smtClean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18-13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</a:t>
            </a:r>
            <a:r>
              <a:rPr lang="en-US" altLang="zh-CN" sz="1400" dirty="0" err="1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createPatternTile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平铺</a:t>
            </a:r>
            <a:endParaRPr lang="en-US" altLang="zh-CN" sz="1400" dirty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745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图像裁剪</a:t>
            </a:r>
            <a:endParaRPr lang="en-US" altLang="zh-CN" dirty="0" smtClean="0"/>
          </a:p>
          <a:p>
            <a:pPr lvl="1"/>
            <a:r>
              <a:rPr lang="zh-CN" altLang="zh-CN" dirty="0"/>
              <a:t>使用</a:t>
            </a:r>
            <a:r>
              <a:rPr lang="en-US" altLang="zh-CN" dirty="0"/>
              <a:t>Canvas</a:t>
            </a:r>
            <a:r>
              <a:rPr lang="zh-CN" altLang="zh-CN" dirty="0"/>
              <a:t>绘制图像时，经常只需要保留图像的一部分，使用</a:t>
            </a:r>
            <a:r>
              <a:rPr lang="en-US" altLang="zh-CN" dirty="0"/>
              <a:t>Canvas API</a:t>
            </a:r>
            <a:r>
              <a:rPr lang="zh-CN" altLang="zh-CN" dirty="0"/>
              <a:t>自带的图像裁剪功能可以实现这一功能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zh-CN" altLang="zh-CN" dirty="0"/>
              <a:t>使用</a:t>
            </a:r>
            <a:r>
              <a:rPr lang="en-US" altLang="zh-CN" dirty="0"/>
              <a:t>CanvasRenderingContext2D</a:t>
            </a:r>
            <a:r>
              <a:rPr lang="zh-CN" altLang="zh-CN" dirty="0"/>
              <a:t>的</a:t>
            </a:r>
            <a:r>
              <a:rPr lang="en-US" altLang="zh-CN" dirty="0"/>
              <a:t>clip</a:t>
            </a:r>
            <a:r>
              <a:rPr lang="zh-CN" altLang="zh-CN" dirty="0"/>
              <a:t>方法实现</a:t>
            </a:r>
            <a:r>
              <a:rPr lang="en-US" altLang="zh-CN" dirty="0"/>
              <a:t>Canvas</a:t>
            </a:r>
            <a:r>
              <a:rPr lang="zh-CN" altLang="zh-CN" dirty="0"/>
              <a:t>元素的图像裁剪</a:t>
            </a:r>
            <a:r>
              <a:rPr lang="zh-CN" altLang="zh-CN" dirty="0" smtClean="0"/>
              <a:t>功能</a:t>
            </a:r>
            <a:r>
              <a:rPr lang="zh-CN" altLang="en-US" dirty="0" smtClean="0"/>
              <a:t>，具体</a:t>
            </a:r>
            <a:r>
              <a:rPr lang="zh-CN" altLang="zh-CN" dirty="0" smtClean="0"/>
              <a:t>步骤如下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zh-CN" altLang="zh-CN" dirty="0"/>
              <a:t>将需要从图像上裁剪的区域定义成</a:t>
            </a:r>
            <a:r>
              <a:rPr lang="en-US" altLang="zh-CN" dirty="0"/>
              <a:t>Canvas</a:t>
            </a:r>
            <a:r>
              <a:rPr lang="zh-CN" altLang="zh-CN" dirty="0"/>
              <a:t>上的</a:t>
            </a:r>
            <a:r>
              <a:rPr lang="zh-CN" altLang="zh-CN" dirty="0" smtClean="0"/>
              <a:t>路径</a:t>
            </a:r>
            <a:r>
              <a:rPr lang="zh-CN" altLang="en-US" dirty="0" smtClean="0"/>
              <a:t>。</a:t>
            </a:r>
            <a:endParaRPr lang="zh-CN" altLang="zh-CN" dirty="0"/>
          </a:p>
          <a:p>
            <a:pPr lvl="2"/>
            <a:r>
              <a:rPr lang="zh-CN" altLang="zh-CN" dirty="0" smtClean="0"/>
              <a:t>调用</a:t>
            </a:r>
            <a:r>
              <a:rPr lang="en-US" altLang="zh-CN" dirty="0"/>
              <a:t>ConvasRenderingContext2D</a:t>
            </a:r>
            <a:r>
              <a:rPr lang="zh-CN" altLang="zh-CN" dirty="0"/>
              <a:t>的</a:t>
            </a:r>
            <a:r>
              <a:rPr lang="en-US" altLang="zh-CN" dirty="0"/>
              <a:t>clip()</a:t>
            </a:r>
            <a:r>
              <a:rPr lang="zh-CN" altLang="zh-CN" dirty="0"/>
              <a:t>方法把路径裁剪</a:t>
            </a:r>
            <a:r>
              <a:rPr lang="zh-CN" altLang="zh-CN" dirty="0" smtClean="0"/>
              <a:t>下来</a:t>
            </a:r>
            <a:r>
              <a:rPr lang="zh-CN" altLang="en-US" dirty="0" smtClean="0"/>
              <a:t>。</a:t>
            </a:r>
            <a:endParaRPr lang="zh-CN" altLang="zh-CN" dirty="0"/>
          </a:p>
          <a:p>
            <a:pPr lvl="2"/>
            <a:r>
              <a:rPr lang="zh-CN" altLang="zh-CN" dirty="0" smtClean="0"/>
              <a:t>绘制</a:t>
            </a:r>
            <a:r>
              <a:rPr lang="zh-CN" altLang="zh-CN" dirty="0"/>
              <a:t>图像，只有被</a:t>
            </a:r>
            <a:r>
              <a:rPr lang="en-US" altLang="zh-CN" dirty="0"/>
              <a:t>clip()</a:t>
            </a:r>
            <a:r>
              <a:rPr lang="zh-CN" altLang="zh-CN" dirty="0"/>
              <a:t>方法裁剪的路径覆盖的部分才会被显示出来。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23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2.8</a:t>
            </a:r>
            <a:r>
              <a:rPr lang="zh-CN" altLang="en-US" dirty="0" smtClean="0"/>
              <a:t>图像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935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像素处理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Canvas </a:t>
            </a:r>
            <a:r>
              <a:rPr lang="en-US" altLang="zh-CN" dirty="0"/>
              <a:t>API</a:t>
            </a:r>
            <a:r>
              <a:rPr lang="zh-CN" altLang="zh-CN" dirty="0" smtClean="0"/>
              <a:t>能获取</a:t>
            </a:r>
            <a:r>
              <a:rPr lang="zh-CN" altLang="zh-CN" dirty="0"/>
              <a:t>图像中的每一个像素</a:t>
            </a:r>
            <a:r>
              <a:rPr lang="zh-CN" altLang="zh-CN" dirty="0" smtClean="0"/>
              <a:t>，得到</a:t>
            </a:r>
            <a:r>
              <a:rPr lang="zh-CN" altLang="zh-CN" dirty="0"/>
              <a:t>该像素的</a:t>
            </a:r>
            <a:r>
              <a:rPr lang="en-US" altLang="zh-CN" dirty="0"/>
              <a:t>RGBA</a:t>
            </a:r>
            <a:r>
              <a:rPr lang="zh-CN" altLang="zh-CN" dirty="0"/>
              <a:t>值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zh-CN" altLang="zh-CN" dirty="0"/>
              <a:t>使用图形上下文对象的</a:t>
            </a:r>
            <a:r>
              <a:rPr lang="en-US" altLang="zh-CN" dirty="0"/>
              <a:t>getImageData</a:t>
            </a:r>
            <a:r>
              <a:rPr lang="zh-CN" altLang="zh-CN" dirty="0"/>
              <a:t>方法来获取图像中的像素，该方法的定义</a:t>
            </a:r>
            <a:r>
              <a:rPr lang="zh-CN" altLang="zh-CN" dirty="0" smtClean="0"/>
              <a:t>如下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/>
              <a:t>var imageData = context.getImageData(sx, sy. sw, sh)</a:t>
            </a:r>
            <a:r>
              <a:rPr lang="zh-CN" altLang="zh-CN" dirty="0" smtClean="0"/>
              <a:t>：</a:t>
            </a:r>
            <a:r>
              <a:rPr lang="en-US" altLang="zh-CN" dirty="0" err="1" smtClean="0"/>
              <a:t>sx</a:t>
            </a:r>
            <a:r>
              <a:rPr lang="zh-CN" altLang="zh-CN" dirty="0"/>
              <a:t>，</a:t>
            </a:r>
            <a:r>
              <a:rPr lang="en-US" altLang="zh-CN" dirty="0"/>
              <a:t>sy</a:t>
            </a:r>
            <a:r>
              <a:rPr lang="zh-CN" altLang="zh-CN" dirty="0"/>
              <a:t>分别表示获取区域的起点横坐标、起点纵坐标，</a:t>
            </a:r>
            <a:r>
              <a:rPr lang="en-US" altLang="zh-CN" dirty="0"/>
              <a:t>sw</a:t>
            </a:r>
            <a:r>
              <a:rPr lang="zh-CN" altLang="zh-CN" dirty="0"/>
              <a:t>、</a:t>
            </a:r>
            <a:r>
              <a:rPr lang="en-US" altLang="zh-CN" dirty="0"/>
              <a:t>sh</a:t>
            </a:r>
            <a:r>
              <a:rPr lang="zh-CN" altLang="zh-CN" dirty="0"/>
              <a:t>分别表示所获取区域宽度和高度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2"/>
            <a:r>
              <a:rPr lang="en-US" altLang="zh-CN" dirty="0"/>
              <a:t>context.putImageData(imagedata, dx, dy[, dirtyX, dirty, dirtyWidth, dirtyHeight])</a:t>
            </a:r>
            <a:r>
              <a:rPr lang="zh-CN" altLang="zh-CN" dirty="0" smtClean="0"/>
              <a:t>：</a:t>
            </a:r>
            <a:r>
              <a:rPr lang="en-US" altLang="zh-CN" dirty="0" err="1" smtClean="0"/>
              <a:t>imageData</a:t>
            </a:r>
            <a:r>
              <a:rPr lang="zh-CN" altLang="zh-CN" dirty="0"/>
              <a:t>为前面所述的像素数组，</a:t>
            </a:r>
            <a:r>
              <a:rPr lang="en-US" altLang="zh-CN" dirty="0"/>
              <a:t>dx</a:t>
            </a:r>
            <a:r>
              <a:rPr lang="zh-CN" altLang="zh-CN" dirty="0"/>
              <a:t>、</a:t>
            </a:r>
            <a:r>
              <a:rPr lang="en-US" altLang="zh-CN" dirty="0"/>
              <a:t>dy</a:t>
            </a:r>
            <a:r>
              <a:rPr lang="zh-CN" altLang="zh-CN" dirty="0"/>
              <a:t>分别表示重绘图像的起点横坐标、起点纵坐标。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24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2.8</a:t>
            </a:r>
            <a:r>
              <a:rPr lang="zh-CN" altLang="en-US" dirty="0" smtClean="0"/>
              <a:t>图像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78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图形绘制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位图输出</a:t>
            </a:r>
            <a:endParaRPr lang="en-US" altLang="zh-CN" dirty="0" smtClean="0"/>
          </a:p>
          <a:p>
            <a:pPr lvl="1"/>
            <a:r>
              <a:rPr lang="zh-CN" altLang="zh-CN" dirty="0"/>
              <a:t>当程序</a:t>
            </a:r>
            <a:r>
              <a:rPr lang="en-US" altLang="zh-CN" dirty="0"/>
              <a:t>CanvasRenderingContext2D</a:t>
            </a:r>
            <a:r>
              <a:rPr lang="zh-CN" altLang="zh-CN" dirty="0"/>
              <a:t>通过</a:t>
            </a:r>
            <a:r>
              <a:rPr lang="en-US" altLang="zh-CN" dirty="0"/>
              <a:t>CanvasRenderingContext2D</a:t>
            </a:r>
            <a:r>
              <a:rPr lang="zh-CN" altLang="zh-CN" dirty="0"/>
              <a:t>在</a:t>
            </a:r>
            <a:r>
              <a:rPr lang="en-US" altLang="zh-CN" dirty="0"/>
              <a:t>Canvas</a:t>
            </a:r>
            <a:r>
              <a:rPr lang="zh-CN" altLang="zh-CN" dirty="0"/>
              <a:t>上绘图完成后，通常会需要将该图形或图像输出保存到文件中，可以调用</a:t>
            </a:r>
            <a:r>
              <a:rPr lang="en-US" altLang="zh-CN" dirty="0"/>
              <a:t>Canvas</a:t>
            </a:r>
            <a:r>
              <a:rPr lang="zh-CN" altLang="zh-CN" dirty="0"/>
              <a:t>提供的</a:t>
            </a:r>
            <a:r>
              <a:rPr lang="en-US" altLang="zh-CN" dirty="0"/>
              <a:t>toDataURL()</a:t>
            </a:r>
            <a:r>
              <a:rPr lang="zh-CN" altLang="zh-CN" dirty="0"/>
              <a:t>方法输出位图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/>
              <a:t>toDataURL</a:t>
            </a:r>
            <a:r>
              <a:rPr lang="zh-CN" altLang="zh-CN" dirty="0"/>
              <a:t>方法的用法</a:t>
            </a:r>
            <a:r>
              <a:rPr lang="zh-CN" altLang="zh-CN" dirty="0" smtClean="0"/>
              <a:t>如下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/>
              <a:t>toDataURL(string type)</a:t>
            </a:r>
            <a:r>
              <a:rPr lang="zh-CN" altLang="zh-CN" dirty="0"/>
              <a:t>：该方法把</a:t>
            </a:r>
            <a:r>
              <a:rPr lang="en-US" altLang="zh-CN" dirty="0"/>
              <a:t>Canvas</a:t>
            </a:r>
            <a:r>
              <a:rPr lang="zh-CN" altLang="zh-CN" dirty="0"/>
              <a:t>对应的位图编码成</a:t>
            </a:r>
            <a:r>
              <a:rPr lang="en-US" altLang="zh-CN" dirty="0"/>
              <a:t>DataURL</a:t>
            </a:r>
            <a:r>
              <a:rPr lang="zh-CN" altLang="zh-CN" dirty="0"/>
              <a:t>格式的字符串。其中参数</a:t>
            </a:r>
            <a:r>
              <a:rPr lang="en-US" altLang="zh-CN" dirty="0"/>
              <a:t>type</a:t>
            </a:r>
            <a:r>
              <a:rPr lang="zh-CN" altLang="zh-CN" dirty="0"/>
              <a:t>是一个形如</a:t>
            </a:r>
            <a:r>
              <a:rPr lang="en-US" altLang="zh-CN" dirty="0"/>
              <a:t>image/png</a:t>
            </a:r>
            <a:r>
              <a:rPr lang="zh-CN" altLang="zh-CN" dirty="0"/>
              <a:t>格式的</a:t>
            </a:r>
            <a:r>
              <a:rPr lang="en-US" altLang="zh-CN" dirty="0"/>
              <a:t>MIME</a:t>
            </a:r>
            <a:r>
              <a:rPr lang="zh-CN" altLang="zh-CN" dirty="0"/>
              <a:t>字符串。</a:t>
            </a:r>
          </a:p>
          <a:p>
            <a:pPr lvl="1"/>
            <a:endParaRPr lang="zh-CN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25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2.8</a:t>
            </a:r>
            <a:r>
              <a:rPr lang="zh-CN" altLang="en-US" dirty="0" smtClean="0"/>
              <a:t>图像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778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图形变换与控制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坐标变换</a:t>
            </a:r>
            <a:endParaRPr lang="en-US" altLang="zh-CN" dirty="0" smtClean="0"/>
          </a:p>
          <a:p>
            <a:pPr lvl="1"/>
            <a:r>
              <a:rPr lang="en-US" altLang="zh-CN" dirty="0"/>
              <a:t>CanvasRenderingContext2D</a:t>
            </a:r>
            <a:r>
              <a:rPr lang="zh-CN" altLang="zh-CN" dirty="0" smtClean="0"/>
              <a:t>提供坐标变换支持</a:t>
            </a:r>
            <a:r>
              <a:rPr lang="zh-CN" altLang="en-US" dirty="0" smtClean="0"/>
              <a:t>，</a:t>
            </a:r>
            <a:r>
              <a:rPr lang="zh-CN" altLang="zh-CN" dirty="0" smtClean="0"/>
              <a:t>通过</a:t>
            </a:r>
            <a:r>
              <a:rPr lang="zh-CN" altLang="zh-CN" dirty="0"/>
              <a:t>使用坐标变换，</a:t>
            </a:r>
            <a:r>
              <a:rPr lang="en-US" altLang="zh-CN" dirty="0"/>
              <a:t>Web</a:t>
            </a:r>
            <a:r>
              <a:rPr lang="zh-CN" altLang="zh-CN" dirty="0"/>
              <a:t>前端开发者无须繁琐地计算每个点的坐标，只需对坐标系统进行整体变换即可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/>
              <a:t>CanvasRenderingContext2D</a:t>
            </a:r>
            <a:r>
              <a:rPr lang="zh-CN" altLang="zh-CN" dirty="0"/>
              <a:t>支持的坐标变换有平移、缩放和旋转三种操作，对应的方法分别为</a:t>
            </a:r>
            <a:r>
              <a:rPr lang="en-US" altLang="zh-CN" dirty="0"/>
              <a:t>translate()</a:t>
            </a:r>
            <a:r>
              <a:rPr lang="zh-CN" altLang="zh-CN" dirty="0"/>
              <a:t>，</a:t>
            </a:r>
            <a:r>
              <a:rPr lang="en-US" altLang="zh-CN" dirty="0"/>
              <a:t>scale()</a:t>
            </a:r>
            <a:r>
              <a:rPr lang="zh-CN" altLang="zh-CN" dirty="0"/>
              <a:t>和</a:t>
            </a:r>
            <a:r>
              <a:rPr lang="en-US" altLang="zh-CN" dirty="0"/>
              <a:t>rotate</a:t>
            </a:r>
            <a:r>
              <a:rPr lang="en-US" altLang="zh-CN" dirty="0" smtClean="0"/>
              <a:t>()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/>
              <a:t>translate(float dx, foat dy)</a:t>
            </a:r>
            <a:r>
              <a:rPr lang="zh-CN" altLang="zh-CN" dirty="0"/>
              <a:t>：用作平移坐标</a:t>
            </a:r>
            <a:r>
              <a:rPr lang="zh-CN" altLang="zh-CN" dirty="0" smtClean="0"/>
              <a:t>系统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2"/>
            <a:r>
              <a:rPr lang="en-US" altLang="zh-CN" dirty="0"/>
              <a:t>scale(float sx, float sy)</a:t>
            </a:r>
            <a:r>
              <a:rPr lang="zh-CN" altLang="zh-CN" dirty="0"/>
              <a:t>：缩放坐标</a:t>
            </a:r>
            <a:r>
              <a:rPr lang="zh-CN" altLang="zh-CN" dirty="0" smtClean="0"/>
              <a:t>系统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2"/>
            <a:r>
              <a:rPr lang="en-US" altLang="zh-CN" dirty="0"/>
              <a:t>rotate(float angle)</a:t>
            </a:r>
            <a:r>
              <a:rPr lang="zh-CN" altLang="zh-CN" dirty="0"/>
              <a:t>：旋转坐标系统。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26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3.1</a:t>
            </a:r>
            <a:r>
              <a:rPr lang="zh-CN" altLang="en-US" dirty="0" smtClean="0"/>
              <a:t>坐标变换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7068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图形变换与控制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dirty="0"/>
              <a:t>CanvasRenderingContext2D</a:t>
            </a:r>
            <a:r>
              <a:rPr lang="zh-CN" altLang="zh-CN" dirty="0" smtClean="0"/>
              <a:t>提供两</a:t>
            </a:r>
            <a:r>
              <a:rPr lang="zh-CN" altLang="en-US" dirty="0" smtClean="0"/>
              <a:t>种</a:t>
            </a:r>
            <a:r>
              <a:rPr lang="zh-CN" altLang="zh-CN" dirty="0" smtClean="0"/>
              <a:t>方法</a:t>
            </a:r>
            <a:r>
              <a:rPr lang="zh-CN" altLang="zh-CN" dirty="0"/>
              <a:t>来保存、恢复绘图</a:t>
            </a:r>
            <a:r>
              <a:rPr lang="zh-CN" altLang="zh-CN" dirty="0" smtClean="0"/>
              <a:t>状态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/>
              <a:t>save()</a:t>
            </a:r>
            <a:r>
              <a:rPr lang="zh-CN" altLang="zh-CN" dirty="0"/>
              <a:t>：保存当前的绘图</a:t>
            </a:r>
            <a:r>
              <a:rPr lang="zh-CN" altLang="zh-CN" dirty="0" smtClean="0"/>
              <a:t>状态</a:t>
            </a:r>
            <a:r>
              <a:rPr lang="zh-CN" altLang="en-US" dirty="0" smtClean="0"/>
              <a:t>。</a:t>
            </a:r>
            <a:endParaRPr lang="zh-CN" altLang="zh-CN" dirty="0"/>
          </a:p>
          <a:p>
            <a:pPr lvl="2"/>
            <a:r>
              <a:rPr lang="en-US" altLang="zh-CN" dirty="0" smtClean="0"/>
              <a:t>restore</a:t>
            </a:r>
            <a:r>
              <a:rPr lang="en-US" altLang="zh-CN" dirty="0"/>
              <a:t>()</a:t>
            </a:r>
            <a:r>
              <a:rPr lang="zh-CN" altLang="zh-CN" dirty="0"/>
              <a:t>：恢复之前保存的绘图状态。</a:t>
            </a:r>
          </a:p>
          <a:p>
            <a:pPr lvl="2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27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3.1</a:t>
            </a:r>
            <a:r>
              <a:rPr lang="zh-CN" altLang="en-US" dirty="0" smtClean="0"/>
              <a:t>坐标变换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6827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28</a:t>
            </a:fld>
            <a:endParaRPr lang="en-US" altLang="zh-CN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336" y="1070803"/>
            <a:ext cx="2880320" cy="1042167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187624" y="2065412"/>
            <a:ext cx="669674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现场演示：</a:t>
            </a:r>
            <a:endParaRPr lang="en-US" altLang="zh-CN" sz="2000" dirty="0" smtClean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18-17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：平移</a:t>
            </a:r>
            <a:endParaRPr lang="en-US" altLang="zh-CN" sz="1400" dirty="0" smtClean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18-18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：缩放</a:t>
            </a:r>
            <a:endParaRPr lang="en-US" altLang="zh-CN" sz="1400" dirty="0" smtClean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18-19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：旋转</a:t>
            </a:r>
            <a:endParaRPr lang="en-US" altLang="zh-CN" sz="1400" dirty="0" smtClean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18-20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</a:t>
            </a:r>
            <a:r>
              <a:rPr lang="zh-CN" altLang="en-US" sz="1400" dirty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坐标变换综合使用</a:t>
            </a:r>
            <a:endParaRPr lang="en-US" altLang="zh-CN" sz="1400" dirty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37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图形变换与控制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矩阵变换</a:t>
            </a:r>
            <a:endParaRPr lang="en-US" altLang="zh-CN" dirty="0" smtClean="0"/>
          </a:p>
          <a:p>
            <a:pPr lvl="1"/>
            <a:r>
              <a:rPr lang="zh-CN" altLang="zh-CN" dirty="0"/>
              <a:t>矩阵变换是</a:t>
            </a:r>
            <a:r>
              <a:rPr lang="en-US" altLang="zh-CN" dirty="0"/>
              <a:t>CanvasRenderingContext2D</a:t>
            </a:r>
            <a:r>
              <a:rPr lang="zh-CN" altLang="zh-CN" dirty="0"/>
              <a:t>提供的一个更通用的坐标变换方法</a:t>
            </a:r>
            <a:r>
              <a:rPr lang="en-US" altLang="zh-CN" dirty="0"/>
              <a:t>transform()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zh-CN" altLang="zh-CN" dirty="0"/>
              <a:t>矩阵变换方法的具体使用方法</a:t>
            </a:r>
            <a:r>
              <a:rPr lang="zh-CN" altLang="zh-CN" dirty="0" smtClean="0"/>
              <a:t>如下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/>
              <a:t>transform(m11, m12, m21, m22, dx, dy)</a:t>
            </a:r>
            <a:r>
              <a:rPr lang="zh-CN" altLang="zh-CN" dirty="0"/>
              <a:t>：这是一个基于矩阵的变换方法。其中前</a:t>
            </a:r>
            <a:r>
              <a:rPr lang="en-US" altLang="zh-CN" dirty="0"/>
              <a:t>4</a:t>
            </a:r>
            <a:r>
              <a:rPr lang="zh-CN" altLang="zh-CN" dirty="0"/>
              <a:t>个参数组成变换矩阵；</a:t>
            </a:r>
            <a:r>
              <a:rPr lang="en-US" altLang="zh-CN" dirty="0"/>
              <a:t>dx, dy</a:t>
            </a:r>
            <a:r>
              <a:rPr lang="zh-CN" altLang="zh-CN" dirty="0"/>
              <a:t>负责对坐标系统进行平移。</a:t>
            </a:r>
          </a:p>
          <a:p>
            <a:pPr lvl="1"/>
            <a:endParaRPr lang="zh-CN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29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3.2</a:t>
            </a:r>
            <a:r>
              <a:rPr lang="zh-CN" altLang="en-US" dirty="0" smtClean="0"/>
              <a:t>矩阵变换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619" y="3721596"/>
            <a:ext cx="4304762" cy="6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16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1.Canvas</a:t>
            </a:r>
            <a:r>
              <a:rPr lang="zh-CN" altLang="en-US" dirty="0" smtClean="0"/>
              <a:t>基础知识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基本原理</a:t>
            </a:r>
            <a:endParaRPr lang="en-US" altLang="zh-CN" dirty="0" smtClean="0"/>
          </a:p>
          <a:p>
            <a:pPr lvl="1"/>
            <a:r>
              <a:rPr lang="en-US" altLang="zh-CN" dirty="0"/>
              <a:t>Canvas</a:t>
            </a:r>
            <a:r>
              <a:rPr lang="zh-CN" altLang="zh-CN" dirty="0"/>
              <a:t>元素在页面上提供一块像画布一样无色透明的区域，可通过</a:t>
            </a:r>
            <a:r>
              <a:rPr lang="en-US" altLang="zh-CN" dirty="0"/>
              <a:t>Javascript</a:t>
            </a:r>
            <a:r>
              <a:rPr lang="zh-CN" altLang="zh-CN" dirty="0"/>
              <a:t>脚本绘制图形。</a:t>
            </a:r>
          </a:p>
          <a:p>
            <a:pPr lvl="1"/>
            <a:r>
              <a:rPr lang="zh-CN" altLang="zh-CN" dirty="0"/>
              <a:t>在</a:t>
            </a:r>
            <a:r>
              <a:rPr lang="en-US" altLang="zh-CN" dirty="0"/>
              <a:t>HTML</a:t>
            </a:r>
            <a:r>
              <a:rPr lang="zh-CN" altLang="zh-CN" dirty="0"/>
              <a:t>页面上定义</a:t>
            </a:r>
            <a:r>
              <a:rPr lang="en-US" altLang="zh-CN" dirty="0"/>
              <a:t>Canvas</a:t>
            </a:r>
            <a:r>
              <a:rPr lang="zh-CN" altLang="zh-CN" dirty="0"/>
              <a:t>元素除了可以指定</a:t>
            </a:r>
            <a:r>
              <a:rPr lang="en-US" altLang="zh-CN" dirty="0"/>
              <a:t>id</a:t>
            </a:r>
            <a:r>
              <a:rPr lang="zh-CN" altLang="zh-CN" dirty="0"/>
              <a:t>、</a:t>
            </a:r>
            <a:r>
              <a:rPr lang="en-US" altLang="zh-CN" dirty="0"/>
              <a:t>style</a:t>
            </a:r>
            <a:r>
              <a:rPr lang="zh-CN" altLang="zh-CN" dirty="0"/>
              <a:t>、</a:t>
            </a:r>
            <a:r>
              <a:rPr lang="en-US" altLang="zh-CN" dirty="0"/>
              <a:t>class</a:t>
            </a:r>
            <a:r>
              <a:rPr lang="zh-CN" altLang="zh-CN" dirty="0"/>
              <a:t>、</a:t>
            </a:r>
            <a:r>
              <a:rPr lang="en-US" altLang="zh-CN" dirty="0"/>
              <a:t>hidden</a:t>
            </a:r>
            <a:r>
              <a:rPr lang="zh-CN" altLang="zh-CN" dirty="0"/>
              <a:t>等通用属性之外，还可以指定以下</a:t>
            </a:r>
            <a:r>
              <a:rPr lang="en-US" altLang="zh-CN" dirty="0"/>
              <a:t>2</a:t>
            </a:r>
            <a:r>
              <a:rPr lang="zh-CN" altLang="zh-CN" dirty="0"/>
              <a:t>个</a:t>
            </a:r>
            <a:r>
              <a:rPr lang="zh-CN" altLang="zh-CN" dirty="0" smtClean="0"/>
              <a:t>属性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/>
              <a:t>height</a:t>
            </a:r>
            <a:r>
              <a:rPr lang="zh-CN" altLang="zh-CN" dirty="0"/>
              <a:t>：设置画布组件的高度。</a:t>
            </a:r>
          </a:p>
          <a:p>
            <a:pPr lvl="2"/>
            <a:r>
              <a:rPr lang="en-US" altLang="zh-CN" dirty="0"/>
              <a:t>width</a:t>
            </a:r>
            <a:r>
              <a:rPr lang="zh-CN" altLang="zh-CN" dirty="0"/>
              <a:t>：设置画布组件的宽度。</a:t>
            </a:r>
          </a:p>
          <a:p>
            <a:pPr lvl="2"/>
            <a:endParaRPr lang="zh-CN" altLang="zh-CN" dirty="0"/>
          </a:p>
          <a:p>
            <a:pPr lvl="1"/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3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1.1 Canvas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373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图形变换与控制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设置阴影</a:t>
            </a:r>
            <a:endParaRPr lang="en-US" altLang="zh-CN" dirty="0" smtClean="0"/>
          </a:p>
          <a:p>
            <a:pPr lvl="1"/>
            <a:r>
              <a:rPr lang="zh-CN" altLang="zh-CN" dirty="0"/>
              <a:t>阴影是图形展示中不可或缺的效果，经常在</a:t>
            </a:r>
            <a:r>
              <a:rPr lang="en-US" altLang="zh-CN" dirty="0"/>
              <a:t>Web</a:t>
            </a:r>
            <a:r>
              <a:rPr lang="zh-CN" altLang="zh-CN" dirty="0"/>
              <a:t>和图形设计中使用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zh-CN" altLang="zh-CN" dirty="0"/>
              <a:t>在画布中创建阴影效果是相对较简单的，它可以通过</a:t>
            </a:r>
            <a:r>
              <a:rPr lang="en-US" altLang="zh-CN" dirty="0"/>
              <a:t>4</a:t>
            </a:r>
            <a:r>
              <a:rPr lang="zh-CN" altLang="zh-CN" dirty="0"/>
              <a:t>个全局属性进行</a:t>
            </a:r>
            <a:r>
              <a:rPr lang="zh-CN" altLang="zh-CN" dirty="0" smtClean="0"/>
              <a:t>控制</a:t>
            </a:r>
            <a:r>
              <a:rPr lang="zh-CN" altLang="en-US" dirty="0" smtClean="0"/>
              <a:t>，</a:t>
            </a:r>
            <a:r>
              <a:rPr lang="zh-CN" altLang="zh-CN" dirty="0" smtClean="0"/>
              <a:t>具体如下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/>
              <a:t>shadowBlur</a:t>
            </a:r>
            <a:r>
              <a:rPr lang="zh-CN" altLang="zh-CN" dirty="0"/>
              <a:t>：设置阴影的模糊度</a:t>
            </a:r>
            <a:r>
              <a:rPr lang="zh-CN" altLang="zh-CN" dirty="0" smtClean="0"/>
              <a:t>。</a:t>
            </a:r>
            <a:endParaRPr lang="zh-CN" altLang="zh-CN" dirty="0"/>
          </a:p>
          <a:p>
            <a:pPr lvl="2"/>
            <a:r>
              <a:rPr lang="en-US" altLang="zh-CN" dirty="0"/>
              <a:t>shadowColor</a:t>
            </a:r>
            <a:r>
              <a:rPr lang="zh-CN" altLang="zh-CN" dirty="0"/>
              <a:t>：设置阴影的颜色。</a:t>
            </a:r>
          </a:p>
          <a:p>
            <a:pPr lvl="2"/>
            <a:r>
              <a:rPr lang="en-US" altLang="zh-CN" dirty="0"/>
              <a:t>shadowOffsetX</a:t>
            </a:r>
            <a:r>
              <a:rPr lang="zh-CN" altLang="zh-CN" dirty="0"/>
              <a:t>：设置阴影</a:t>
            </a:r>
            <a:r>
              <a:rPr lang="en-US" altLang="zh-CN" dirty="0"/>
              <a:t>X</a:t>
            </a:r>
            <a:r>
              <a:rPr lang="zh-CN" altLang="zh-CN" dirty="0"/>
              <a:t>方向的偏移。</a:t>
            </a:r>
          </a:p>
          <a:p>
            <a:pPr lvl="2"/>
            <a:r>
              <a:rPr lang="en-US" altLang="zh-CN" dirty="0"/>
              <a:t>shadowOffsetY</a:t>
            </a:r>
            <a:r>
              <a:rPr lang="zh-CN" altLang="zh-CN" dirty="0"/>
              <a:t>：设置阴影</a:t>
            </a:r>
            <a:r>
              <a:rPr lang="en-US" altLang="zh-CN" dirty="0"/>
              <a:t>Y</a:t>
            </a:r>
            <a:r>
              <a:rPr lang="zh-CN" altLang="zh-CN" dirty="0"/>
              <a:t>方向的偏移。</a:t>
            </a:r>
          </a:p>
          <a:p>
            <a:pPr lvl="2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30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3.3</a:t>
            </a:r>
            <a:r>
              <a:rPr lang="zh-CN" altLang="en-US" dirty="0" smtClean="0"/>
              <a:t>设置阴影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48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图形变换与控制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叠加风格</a:t>
            </a:r>
            <a:endParaRPr lang="en-US" altLang="zh-CN" dirty="0" smtClean="0"/>
          </a:p>
          <a:p>
            <a:pPr lvl="1"/>
            <a:r>
              <a:rPr lang="en-US" altLang="zh-CN" dirty="0"/>
              <a:t>CanvasRebderingContext2D</a:t>
            </a:r>
            <a:r>
              <a:rPr lang="zh-CN" altLang="zh-CN" dirty="0"/>
              <a:t>绘图时，后面绘制的图形会默认完全覆盖在前面绘制的图形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特殊情况下需要</a:t>
            </a:r>
            <a:r>
              <a:rPr lang="zh-CN" altLang="zh-CN" dirty="0"/>
              <a:t>其他叠加风格</a:t>
            </a:r>
            <a:r>
              <a:rPr lang="zh-CN" altLang="zh-CN" dirty="0" smtClean="0"/>
              <a:t>，</a:t>
            </a:r>
            <a:r>
              <a:rPr lang="zh-CN" altLang="en-US" dirty="0" smtClean="0"/>
              <a:t>可</a:t>
            </a:r>
            <a:r>
              <a:rPr lang="zh-CN" altLang="zh-CN" dirty="0" smtClean="0"/>
              <a:t>修改</a:t>
            </a:r>
            <a:r>
              <a:rPr lang="en-US" altLang="zh-CN" dirty="0"/>
              <a:t>CanvasRebderingContext2D</a:t>
            </a:r>
            <a:r>
              <a:rPr lang="zh-CN" altLang="zh-CN" dirty="0"/>
              <a:t>的</a:t>
            </a:r>
            <a:r>
              <a:rPr lang="en-US" altLang="zh-CN" dirty="0"/>
              <a:t>globalCompositeOperation</a:t>
            </a:r>
            <a:r>
              <a:rPr lang="zh-CN" altLang="zh-CN" dirty="0"/>
              <a:t>属性来实现。</a:t>
            </a:r>
            <a:endParaRPr lang="en-US" altLang="zh-CN" dirty="0" smtClean="0"/>
          </a:p>
          <a:p>
            <a:pPr lvl="2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31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3.4</a:t>
            </a:r>
            <a:r>
              <a:rPr lang="zh-CN" altLang="en-US" dirty="0" smtClean="0"/>
              <a:t>叠加风格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39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图形变换与控制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dirty="0" err="1" smtClean="0"/>
              <a:t>globalCompositeOperation</a:t>
            </a:r>
            <a:r>
              <a:rPr lang="zh-CN" altLang="en-US" dirty="0" smtClean="0"/>
              <a:t>各</a:t>
            </a:r>
            <a:r>
              <a:rPr lang="zh-CN" altLang="zh-CN" dirty="0" smtClean="0"/>
              <a:t>属性</a:t>
            </a:r>
            <a:r>
              <a:rPr lang="zh-CN" altLang="en-US" dirty="0" smtClean="0"/>
              <a:t>如表所示：</a:t>
            </a:r>
            <a:endParaRPr lang="en-US" altLang="zh-CN" dirty="0" smtClean="0"/>
          </a:p>
          <a:p>
            <a:pPr lvl="2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32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3.4</a:t>
            </a:r>
            <a:r>
              <a:rPr lang="zh-CN" altLang="en-US" dirty="0" smtClean="0"/>
              <a:t>叠加风格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958360"/>
            <a:ext cx="4831142" cy="315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69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图形变换与控制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线性渐变</a:t>
            </a:r>
            <a:endParaRPr lang="en-US" altLang="zh-CN" dirty="0" smtClean="0"/>
          </a:p>
          <a:p>
            <a:pPr lvl="1"/>
            <a:r>
              <a:rPr lang="zh-CN" altLang="zh-CN" dirty="0"/>
              <a:t>线性渐变方法的具体使用方法如下所</a:t>
            </a:r>
            <a:r>
              <a:rPr lang="zh-CN" altLang="zh-CN" dirty="0" smtClean="0"/>
              <a:t>示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/>
              <a:t>createLinearGradient(float xStart, float yStart, float xEnd, float yEnd)</a:t>
            </a:r>
            <a:r>
              <a:rPr lang="zh-CN" altLang="zh-CN" dirty="0"/>
              <a:t>：四个参数分别表示渐变开始横坐标、渐变开始纵坐标、渐变结束横坐标、渐变结束纵坐标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2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33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3.5</a:t>
            </a:r>
            <a:r>
              <a:rPr lang="zh-CN" altLang="en-US" dirty="0" smtClean="0"/>
              <a:t>填充风格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434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图形变换与控制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线性渐变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线性渐变使用步骤如下所示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zh-CN" altLang="zh-CN" dirty="0" smtClean="0"/>
              <a:t>调用</a:t>
            </a:r>
            <a:r>
              <a:rPr lang="en-US" altLang="zh-CN" dirty="0" smtClean="0"/>
              <a:t>CanvasRenderingContext2D</a:t>
            </a:r>
            <a:r>
              <a:rPr lang="zh-CN" altLang="zh-CN" dirty="0" smtClean="0"/>
              <a:t>的</a:t>
            </a:r>
            <a:r>
              <a:rPr lang="en-US" altLang="zh-CN" dirty="0" err="1" smtClean="0"/>
              <a:t>createLinearGradient</a:t>
            </a:r>
            <a:r>
              <a:rPr lang="en-US" altLang="zh-CN" dirty="0" smtClean="0"/>
              <a:t>(float </a:t>
            </a:r>
            <a:r>
              <a:rPr lang="en-US" altLang="zh-CN" dirty="0" err="1" smtClean="0"/>
              <a:t>xStart</a:t>
            </a:r>
            <a:r>
              <a:rPr lang="en-US" altLang="zh-CN" dirty="0" smtClean="0"/>
              <a:t>, float </a:t>
            </a:r>
            <a:r>
              <a:rPr lang="en-US" altLang="zh-CN" dirty="0" err="1" smtClean="0"/>
              <a:t>yStart</a:t>
            </a:r>
            <a:r>
              <a:rPr lang="en-US" altLang="zh-CN" dirty="0" smtClean="0"/>
              <a:t>, float </a:t>
            </a:r>
            <a:r>
              <a:rPr lang="en-US" altLang="zh-CN" dirty="0" err="1" smtClean="0"/>
              <a:t>xEnd</a:t>
            </a:r>
            <a:r>
              <a:rPr lang="en-US" altLang="zh-CN" dirty="0" smtClean="0"/>
              <a:t>, float </a:t>
            </a:r>
            <a:r>
              <a:rPr lang="en-US" altLang="zh-CN" dirty="0" err="1" smtClean="0"/>
              <a:t>yEnd</a:t>
            </a:r>
            <a:r>
              <a:rPr lang="en-US" altLang="zh-CN" dirty="0" smtClean="0"/>
              <a:t>)</a:t>
            </a:r>
            <a:r>
              <a:rPr lang="zh-CN" altLang="zh-CN" dirty="0" smtClean="0"/>
              <a:t>方法创建一个线性渐变，该方法返回一个</a:t>
            </a:r>
            <a:r>
              <a:rPr lang="en-US" altLang="zh-CN" dirty="0" err="1" smtClean="0"/>
              <a:t>CanvasGradient</a:t>
            </a:r>
            <a:r>
              <a:rPr lang="zh-CN" altLang="zh-CN" dirty="0" smtClean="0"/>
              <a:t>对象</a:t>
            </a:r>
            <a:r>
              <a:rPr lang="zh-CN" altLang="en-US" dirty="0" smtClean="0"/>
              <a:t>。</a:t>
            </a:r>
            <a:endParaRPr lang="zh-CN" altLang="zh-CN" dirty="0" smtClean="0"/>
          </a:p>
          <a:p>
            <a:pPr lvl="2"/>
            <a:r>
              <a:rPr lang="zh-CN" altLang="zh-CN" dirty="0" smtClean="0"/>
              <a:t>调用</a:t>
            </a:r>
            <a:r>
              <a:rPr lang="en-US" altLang="zh-CN" dirty="0" err="1" smtClean="0"/>
              <a:t>CanvasGradient</a:t>
            </a:r>
            <a:r>
              <a:rPr lang="zh-CN" altLang="zh-CN" dirty="0" smtClean="0"/>
              <a:t>对象的</a:t>
            </a:r>
            <a:r>
              <a:rPr lang="en-US" altLang="zh-CN" dirty="0" err="1" smtClean="0"/>
              <a:t>addColorStop</a:t>
            </a:r>
            <a:r>
              <a:rPr lang="en-US" altLang="zh-CN" dirty="0" smtClean="0"/>
              <a:t>(float offset, string color)</a:t>
            </a:r>
            <a:r>
              <a:rPr lang="zh-CN" altLang="zh-CN" dirty="0" smtClean="0"/>
              <a:t>方法向线性渐变中添加颜色。</a:t>
            </a:r>
            <a:endParaRPr lang="en-US" altLang="zh-CN" dirty="0" smtClean="0"/>
          </a:p>
          <a:p>
            <a:pPr lvl="2"/>
            <a:r>
              <a:rPr lang="zh-CN" altLang="zh-CN" dirty="0" smtClean="0"/>
              <a:t>将</a:t>
            </a:r>
            <a:r>
              <a:rPr lang="en-US" altLang="zh-CN" dirty="0" err="1" smtClean="0"/>
              <a:t>CanvasGradient</a:t>
            </a:r>
            <a:r>
              <a:rPr lang="zh-CN" altLang="zh-CN" dirty="0" smtClean="0"/>
              <a:t>对象赋值给</a:t>
            </a:r>
            <a:r>
              <a:rPr lang="en-US" altLang="zh-CN" dirty="0" smtClean="0"/>
              <a:t>CanvasRenderingContext2D</a:t>
            </a:r>
            <a:r>
              <a:rPr lang="zh-CN" altLang="zh-CN" dirty="0" smtClean="0"/>
              <a:t>的</a:t>
            </a:r>
            <a:r>
              <a:rPr lang="en-US" altLang="zh-CN" dirty="0" err="1" smtClean="0"/>
              <a:t>fillStyle</a:t>
            </a:r>
            <a:r>
              <a:rPr lang="zh-CN" altLang="zh-CN" dirty="0" smtClean="0"/>
              <a:t>或</a:t>
            </a:r>
            <a:r>
              <a:rPr lang="en-US" altLang="zh-CN" dirty="0" err="1" smtClean="0"/>
              <a:t>strokeStyle</a:t>
            </a:r>
            <a:r>
              <a:rPr lang="zh-CN" altLang="zh-CN" dirty="0" smtClean="0"/>
              <a:t>属性。</a:t>
            </a:r>
          </a:p>
          <a:p>
            <a:pPr lvl="2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34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3.5</a:t>
            </a:r>
            <a:r>
              <a:rPr lang="zh-CN" altLang="en-US" dirty="0" smtClean="0"/>
              <a:t>填充风格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9690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图形变换与控制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圆形渐变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圆形</a:t>
            </a:r>
            <a:r>
              <a:rPr lang="zh-CN" altLang="zh-CN" dirty="0"/>
              <a:t>渐变使用</a:t>
            </a:r>
            <a:r>
              <a:rPr lang="en-US" altLang="zh-CN" dirty="0"/>
              <a:t>createRadialGradient()</a:t>
            </a:r>
            <a:r>
              <a:rPr lang="zh-CN" altLang="zh-CN" dirty="0"/>
              <a:t>方法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/>
              <a:t>createRadialGradient(float xstart, float ystart, float radiusStart, float xEnd, float yEnd, float radiusEnd)</a:t>
            </a:r>
            <a:r>
              <a:rPr lang="zh-CN" altLang="zh-CN" dirty="0" smtClean="0"/>
              <a:t>：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xStart</a:t>
            </a:r>
            <a:r>
              <a:rPr lang="zh-CN" altLang="zh-CN" dirty="0"/>
              <a:t>、</a:t>
            </a:r>
            <a:r>
              <a:rPr lang="en-US" altLang="zh-CN" dirty="0"/>
              <a:t>yStart</a:t>
            </a:r>
            <a:r>
              <a:rPr lang="zh-CN" altLang="zh-CN" dirty="0"/>
              <a:t>控制渐变开始的圆圈</a:t>
            </a:r>
            <a:r>
              <a:rPr lang="zh-CN" altLang="zh-CN" dirty="0" smtClean="0"/>
              <a:t>圆心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radiusStart</a:t>
            </a:r>
            <a:r>
              <a:rPr lang="zh-CN" altLang="zh-CN" dirty="0"/>
              <a:t>控制开始圆圈的</a:t>
            </a:r>
            <a:r>
              <a:rPr lang="zh-CN" altLang="zh-CN" dirty="0" smtClean="0"/>
              <a:t>半径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xEnd</a:t>
            </a:r>
            <a:r>
              <a:rPr lang="zh-CN" altLang="zh-CN" dirty="0"/>
              <a:t>、</a:t>
            </a:r>
            <a:r>
              <a:rPr lang="en-US" altLang="zh-CN" dirty="0"/>
              <a:t>yEnd</a:t>
            </a:r>
            <a:r>
              <a:rPr lang="zh-CN" altLang="zh-CN" dirty="0"/>
              <a:t>控制渐变结束圆圈的</a:t>
            </a:r>
            <a:r>
              <a:rPr lang="zh-CN" altLang="zh-CN" dirty="0" smtClean="0"/>
              <a:t>圆心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radiusEnd</a:t>
            </a:r>
            <a:r>
              <a:rPr lang="zh-CN" altLang="zh-CN" dirty="0"/>
              <a:t>控制结束圆圈的半径。</a:t>
            </a:r>
          </a:p>
          <a:p>
            <a:pPr lvl="1"/>
            <a:endParaRPr lang="zh-CN" altLang="zh-CN" dirty="0"/>
          </a:p>
          <a:p>
            <a:pPr lvl="2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35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3.5</a:t>
            </a:r>
            <a:r>
              <a:rPr lang="zh-CN" altLang="en-US" dirty="0" smtClean="0"/>
              <a:t>填充风格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1256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图形变换与控制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位图填充</a:t>
            </a:r>
            <a:endParaRPr lang="en-US" altLang="zh-CN" dirty="0" smtClean="0"/>
          </a:p>
          <a:p>
            <a:pPr lvl="1"/>
            <a:r>
              <a:rPr lang="en-US" altLang="zh-CN" dirty="0"/>
              <a:t>Canvas</a:t>
            </a:r>
            <a:r>
              <a:rPr lang="zh-CN" altLang="zh-CN" dirty="0"/>
              <a:t>提供了</a:t>
            </a:r>
            <a:r>
              <a:rPr lang="en-US" altLang="zh-CN" dirty="0"/>
              <a:t>CanvasPattern</a:t>
            </a:r>
            <a:r>
              <a:rPr lang="zh-CN" altLang="zh-CN" dirty="0"/>
              <a:t>对象用于实现位图填充，位图填充方式有填充背景和填充边框</a:t>
            </a:r>
            <a:r>
              <a:rPr lang="en-US" altLang="zh-CN" dirty="0"/>
              <a:t>2</a:t>
            </a:r>
            <a:r>
              <a:rPr lang="zh-CN" altLang="zh-CN" dirty="0" smtClean="0"/>
              <a:t>种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zh-CN" altLang="zh-CN" dirty="0" smtClean="0"/>
              <a:t>填充</a:t>
            </a:r>
            <a:r>
              <a:rPr lang="zh-CN" altLang="zh-CN" dirty="0"/>
              <a:t>背景已经在前面使用</a:t>
            </a:r>
            <a:r>
              <a:rPr lang="en-US" altLang="zh-CN" dirty="0"/>
              <a:t>createPattern()</a:t>
            </a:r>
            <a:r>
              <a:rPr lang="zh-CN" altLang="zh-CN" dirty="0"/>
              <a:t>方法实现图像平铺中</a:t>
            </a:r>
            <a:r>
              <a:rPr lang="zh-CN" altLang="zh-CN" dirty="0" smtClean="0"/>
              <a:t>应用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2"/>
            <a:r>
              <a:rPr lang="en-US" altLang="zh-CN" dirty="0"/>
              <a:t>CanvasPattern</a:t>
            </a:r>
            <a:r>
              <a:rPr lang="zh-CN" altLang="zh-CN" dirty="0"/>
              <a:t>对象既可赋值给</a:t>
            </a:r>
            <a:r>
              <a:rPr lang="en-US" altLang="zh-CN" dirty="0"/>
              <a:t>strokeStyle</a:t>
            </a:r>
            <a:r>
              <a:rPr lang="zh-CN" altLang="zh-CN" dirty="0"/>
              <a:t>属性作为（作为几何形状的边框），也可以赋值给</a:t>
            </a:r>
            <a:r>
              <a:rPr lang="en-US" altLang="zh-CN" dirty="0"/>
              <a:t>fillStyle</a:t>
            </a:r>
            <a:r>
              <a:rPr lang="zh-CN" altLang="zh-CN" dirty="0"/>
              <a:t>树形（作为集合形状的填充）。</a:t>
            </a:r>
          </a:p>
          <a:p>
            <a:pPr lvl="2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zh-CN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36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3.5</a:t>
            </a:r>
            <a:r>
              <a:rPr lang="zh-CN" altLang="en-US" dirty="0" smtClean="0"/>
              <a:t>填充风格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6428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37</a:t>
            </a:fld>
            <a:endParaRPr lang="en-US" altLang="zh-CN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336" y="1070803"/>
            <a:ext cx="2880320" cy="1042167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187624" y="2065412"/>
            <a:ext cx="6696744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现场演示：</a:t>
            </a:r>
            <a:endParaRPr lang="en-US" altLang="zh-CN" sz="2000" dirty="0" smtClean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18-24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：线性渐变</a:t>
            </a:r>
            <a:endParaRPr lang="en-US" altLang="zh-CN" sz="1400" dirty="0" smtClean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18-25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：圆形渐变</a:t>
            </a:r>
            <a:endParaRPr lang="en-US" altLang="zh-CN" sz="1400" dirty="0" smtClean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18-26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：位图填充</a:t>
            </a:r>
            <a:endParaRPr lang="en-US" altLang="zh-CN" sz="1400" dirty="0" smtClean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125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</a:t>
            </a:r>
            <a:r>
              <a:rPr lang="en-US" altLang="zh-CN" dirty="0" smtClean="0"/>
              <a:t>.</a:t>
            </a:r>
            <a:r>
              <a:rPr lang="zh-CN" altLang="en-US" dirty="0" smtClean="0"/>
              <a:t>案例：用</a:t>
            </a:r>
            <a:r>
              <a:rPr lang="en-US" altLang="zh-CN" dirty="0" smtClean="0"/>
              <a:t>Canvas</a:t>
            </a:r>
            <a:r>
              <a:rPr lang="zh-CN" altLang="en-US" dirty="0" smtClean="0"/>
              <a:t>绘制统计报表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本例将综合使用文本、矩形、圆以及渐变、叠加等效果绘制“某网站用户访问来源分布饼状图”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zh-CN" dirty="0" smtClean="0"/>
              <a:t>预期</a:t>
            </a:r>
            <a:r>
              <a:rPr lang="zh-CN" altLang="zh-CN" dirty="0"/>
              <a:t>实现效果</a:t>
            </a:r>
            <a:r>
              <a:rPr lang="zh-CN" altLang="zh-CN" dirty="0" smtClean="0"/>
              <a:t>如</a:t>
            </a:r>
            <a:r>
              <a:rPr lang="zh-CN" altLang="en-US" dirty="0" smtClean="0"/>
              <a:t>下图所示：</a:t>
            </a:r>
            <a:endParaRPr lang="zh-CN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38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534404"/>
            <a:ext cx="3709523" cy="27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76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39</a:t>
            </a:fld>
            <a:endParaRPr lang="en-US" altLang="zh-CN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336" y="1070803"/>
            <a:ext cx="2880320" cy="1042167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187624" y="2065412"/>
            <a:ext cx="669674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现场演示：</a:t>
            </a:r>
            <a:endParaRPr lang="en-US" altLang="zh-CN" sz="2000" dirty="0" smtClean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indent="18000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案例</a:t>
            </a:r>
            <a:r>
              <a:rPr lang="en-US" altLang="zh-CN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18-27</a:t>
            </a:r>
            <a:r>
              <a:rPr lang="zh-CN" altLang="en-US" sz="1400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：某网站用户访问来源</a:t>
            </a:r>
            <a:endParaRPr lang="en-US" altLang="zh-CN" sz="1400" dirty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584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1.Canvas</a:t>
            </a:r>
            <a:r>
              <a:rPr lang="zh-CN" altLang="en-US" dirty="0" smtClean="0"/>
              <a:t>基础知识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zh-CN" dirty="0"/>
              <a:t>在画布上绘制图形必须经过以下三个</a:t>
            </a:r>
            <a:r>
              <a:rPr lang="zh-CN" altLang="zh-CN" dirty="0" smtClean="0"/>
              <a:t>步骤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2"/>
            <a:r>
              <a:rPr lang="zh-CN" altLang="zh-CN" dirty="0"/>
              <a:t>获取</a:t>
            </a:r>
            <a:r>
              <a:rPr lang="en-US" altLang="zh-CN" dirty="0"/>
              <a:t>Canvas</a:t>
            </a:r>
            <a:r>
              <a:rPr lang="zh-CN" altLang="zh-CN" dirty="0"/>
              <a:t>对应的</a:t>
            </a:r>
            <a:r>
              <a:rPr lang="en-US" altLang="zh-CN" dirty="0"/>
              <a:t>DOM</a:t>
            </a:r>
            <a:r>
              <a:rPr lang="zh-CN" altLang="zh-CN" dirty="0"/>
              <a:t>对象，得到一个</a:t>
            </a:r>
            <a:r>
              <a:rPr lang="en-US" altLang="zh-CN" dirty="0"/>
              <a:t>Canvas</a:t>
            </a:r>
            <a:r>
              <a:rPr lang="zh-CN" altLang="zh-CN" dirty="0"/>
              <a:t>对象。</a:t>
            </a:r>
          </a:p>
          <a:p>
            <a:pPr lvl="2"/>
            <a:r>
              <a:rPr lang="zh-CN" altLang="zh-CN" dirty="0" smtClean="0"/>
              <a:t>调用</a:t>
            </a:r>
            <a:r>
              <a:rPr lang="en-US" altLang="zh-CN" dirty="0"/>
              <a:t>Canvas</a:t>
            </a:r>
            <a:r>
              <a:rPr lang="zh-CN" altLang="zh-CN" dirty="0"/>
              <a:t>对象的</a:t>
            </a:r>
            <a:r>
              <a:rPr lang="en-US" altLang="zh-CN" dirty="0"/>
              <a:t>getContext()</a:t>
            </a:r>
            <a:r>
              <a:rPr lang="zh-CN" altLang="zh-CN" dirty="0"/>
              <a:t>方法，得到</a:t>
            </a:r>
            <a:r>
              <a:rPr lang="en-US" altLang="zh-CN" dirty="0"/>
              <a:t>CanvasRenderingContext2D</a:t>
            </a:r>
            <a:r>
              <a:rPr lang="zh-CN" altLang="zh-CN" dirty="0"/>
              <a:t>对象</a:t>
            </a:r>
            <a:r>
              <a:rPr lang="en-US" altLang="zh-CN" baseline="-25000" dirty="0"/>
              <a:t>­</a:t>
            </a:r>
            <a:r>
              <a:rPr lang="zh-CN" altLang="zh-CN" dirty="0"/>
              <a:t>（可绘制图形）。</a:t>
            </a:r>
          </a:p>
          <a:p>
            <a:pPr lvl="2"/>
            <a:r>
              <a:rPr lang="zh-CN" altLang="zh-CN" dirty="0" smtClean="0"/>
              <a:t>调用</a:t>
            </a:r>
            <a:r>
              <a:rPr lang="en-US" altLang="zh-CN" dirty="0"/>
              <a:t>CanvasRenderingContext2D</a:t>
            </a:r>
            <a:r>
              <a:rPr lang="zh-CN" altLang="zh-CN" dirty="0"/>
              <a:t>对象方法绘图</a:t>
            </a:r>
            <a:r>
              <a:rPr lang="zh-CN" altLang="zh-CN" dirty="0" smtClean="0"/>
              <a:t>。</a:t>
            </a:r>
            <a:endParaRPr lang="zh-CN" altLang="zh-CN" dirty="0"/>
          </a:p>
          <a:p>
            <a:pPr lvl="1"/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4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1.1 Canvas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031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BC5C-99E3-455F-B584-6EADE1693D9E}" type="slidenum">
              <a:rPr lang="zh-CN" altLang="en-US" smtClean="0"/>
              <a:pPr/>
              <a:t>40</a:t>
            </a:fld>
            <a:endParaRPr lang="en-US" altLang="zh-CN"/>
          </a:p>
        </p:txBody>
      </p:sp>
      <p:sp>
        <p:nvSpPr>
          <p:cNvPr id="14" name="标题 13"/>
          <p:cNvSpPr>
            <a:spLocks noGrp="1"/>
          </p:cNvSpPr>
          <p:nvPr>
            <p:ph type="title" idx="4294967295"/>
          </p:nvPr>
        </p:nvSpPr>
        <p:spPr>
          <a:xfrm>
            <a:off x="5436096" y="3145532"/>
            <a:ext cx="2232248" cy="473075"/>
          </a:xfrm>
        </p:spPr>
        <p:txBody>
          <a:bodyPr/>
          <a:lstStyle/>
          <a:p>
            <a:pPr algn="r"/>
            <a:r>
              <a:rPr lang="en-US" altLang="zh-CN" sz="1800" dirty="0" smtClean="0">
                <a:solidFill>
                  <a:schemeClr val="tx1"/>
                </a:solidFill>
                <a:latin typeface="Kozuka Gothic Pr6N EL" panose="020B0200000000000000" pitchFamily="34" charset="-128"/>
                <a:ea typeface="Kozuka Gothic Pr6N EL" panose="020B0200000000000000" pitchFamily="34" charset="-128"/>
              </a:rPr>
              <a:t>Thanks</a:t>
            </a:r>
            <a:r>
              <a:rPr lang="en-US" altLang="zh-CN" sz="1800" dirty="0">
                <a:solidFill>
                  <a:schemeClr val="tx1"/>
                </a:solidFill>
                <a:latin typeface="Kozuka Gothic Pr6N EL" panose="020B0200000000000000" pitchFamily="34" charset="-128"/>
                <a:ea typeface="Kozuka Gothic Pr6N EL" panose="020B0200000000000000" pitchFamily="34" charset="-128"/>
              </a:rPr>
              <a:t>.</a:t>
            </a:r>
            <a:endParaRPr lang="zh-CN" altLang="en-US" sz="1800" dirty="0">
              <a:solidFill>
                <a:schemeClr val="tx1"/>
              </a:solidFill>
              <a:latin typeface="Kozuka Gothic Pr6N EL" panose="020B0200000000000000" pitchFamily="34" charset="-128"/>
              <a:ea typeface="Kozuka Gothic Pr6N EL" panose="020B02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235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1.Canvas</a:t>
            </a:r>
            <a:r>
              <a:rPr lang="zh-CN" altLang="en-US" dirty="0" smtClean="0"/>
              <a:t>基础知识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Canvas </a:t>
            </a:r>
            <a:r>
              <a:rPr lang="en-US" altLang="zh-CN" dirty="0" smtClean="0"/>
              <a:t>API</a:t>
            </a:r>
          </a:p>
          <a:p>
            <a:pPr lvl="1"/>
            <a:r>
              <a:rPr lang="en-US" altLang="zh-CN" dirty="0"/>
              <a:t>Canvas </a:t>
            </a:r>
            <a:r>
              <a:rPr lang="en-US" altLang="zh-CN" dirty="0" smtClean="0"/>
              <a:t>API</a:t>
            </a:r>
            <a:r>
              <a:rPr lang="zh-CN" altLang="zh-CN" dirty="0" smtClean="0"/>
              <a:t>通过</a:t>
            </a:r>
            <a:r>
              <a:rPr lang="zh-CN" altLang="zh-CN" dirty="0"/>
              <a:t>调用</a:t>
            </a:r>
            <a:r>
              <a:rPr lang="en-US" altLang="zh-CN" dirty="0"/>
              <a:t>Canvas</a:t>
            </a:r>
            <a:r>
              <a:rPr lang="zh-CN" altLang="zh-CN" dirty="0"/>
              <a:t>对象的</a:t>
            </a:r>
            <a:r>
              <a:rPr lang="en-US" altLang="zh-CN" dirty="0"/>
              <a:t>getContext()</a:t>
            </a:r>
            <a:r>
              <a:rPr lang="zh-CN" altLang="zh-CN" dirty="0"/>
              <a:t>方法获得图形对象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zh-CN" altLang="zh-CN" dirty="0"/>
              <a:t>调用传入参数【</a:t>
            </a:r>
            <a:r>
              <a:rPr lang="en-US" altLang="zh-CN" dirty="0"/>
              <a:t>2d</a:t>
            </a:r>
            <a:r>
              <a:rPr lang="zh-CN" altLang="zh-CN" dirty="0"/>
              <a:t>】，返回的</a:t>
            </a:r>
            <a:r>
              <a:rPr lang="en-US" altLang="zh-CN" dirty="0"/>
              <a:t>CanvasRenderingContext2D</a:t>
            </a:r>
            <a:r>
              <a:rPr lang="zh-CN" altLang="zh-CN" dirty="0"/>
              <a:t>对象就是</a:t>
            </a:r>
            <a:r>
              <a:rPr lang="en-US" altLang="zh-CN" dirty="0"/>
              <a:t>Canvas API</a:t>
            </a:r>
            <a:r>
              <a:rPr lang="zh-CN" altLang="zh-CN" dirty="0"/>
              <a:t>对象实例，叫做</a:t>
            </a:r>
            <a:r>
              <a:rPr lang="en-US" altLang="zh-CN" dirty="0"/>
              <a:t>2D</a:t>
            </a:r>
            <a:r>
              <a:rPr lang="zh-CN" altLang="zh-CN" dirty="0"/>
              <a:t>渲染上下文。</a:t>
            </a:r>
          </a:p>
          <a:p>
            <a:pPr lvl="1"/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5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1.1 Canvas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3708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1.Canvas</a:t>
            </a:r>
            <a:r>
              <a:rPr lang="zh-CN" altLang="en-US" dirty="0" smtClean="0"/>
              <a:t>基础知识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en-US" dirty="0" smtClean="0"/>
              <a:t>常见的绘图方法如下：</a:t>
            </a:r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6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1.2</a:t>
            </a:r>
            <a:r>
              <a:rPr lang="zh-CN" altLang="en-US" dirty="0" smtClean="0"/>
              <a:t>绘图方法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712051"/>
            <a:ext cx="4935851" cy="354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76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7</a:t>
            </a:fld>
            <a:endParaRPr lang="en-US" altLang="zh-CN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69542"/>
            <a:ext cx="5695238" cy="44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52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1.Canvas</a:t>
            </a:r>
            <a:r>
              <a:rPr lang="zh-CN" altLang="en-US" dirty="0" smtClean="0"/>
              <a:t>基础知识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dirty="0"/>
              <a:t>CanvasRenderingContext2D</a:t>
            </a:r>
            <a:r>
              <a:rPr lang="zh-CN" altLang="en-US" dirty="0"/>
              <a:t>属性功能用法</a:t>
            </a:r>
            <a:r>
              <a:rPr lang="zh-CN" altLang="en-US" dirty="0" smtClean="0"/>
              <a:t>如下：</a:t>
            </a:r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8</a:t>
            </a:fld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1.3</a:t>
            </a:r>
            <a:r>
              <a:rPr lang="zh-CN" altLang="en-US" dirty="0" smtClean="0"/>
              <a:t>绘图属性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381" y="1821303"/>
            <a:ext cx="5695238" cy="2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35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9BE4-E471-4970-8F53-124C4E909054}" type="slidenum">
              <a:rPr lang="zh-CN" altLang="en-US" smtClean="0"/>
              <a:pPr/>
              <a:t>9</a:t>
            </a:fld>
            <a:endParaRPr lang="en-US" altLang="zh-CN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09228"/>
            <a:ext cx="5810756" cy="491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71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演示稿（水平）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演示稿（水平）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稿（水平）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稿（水平）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稿（水平）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稿（水平）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稿（水平）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稿（水平）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稿（水平）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稿（水平）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14576</TotalTime>
  <Words>2448</Words>
  <Application>Microsoft Office PowerPoint</Application>
  <PresentationFormat>全屏显示(16:10)</PresentationFormat>
  <Paragraphs>312</Paragraphs>
  <Slides>40</Slides>
  <Notes>39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40</vt:i4>
      </vt:variant>
    </vt:vector>
  </HeadingPairs>
  <TitlesOfParts>
    <vt:vector size="52" baseType="lpstr">
      <vt:lpstr>Kozuka Gothic Pr6N EL</vt:lpstr>
      <vt:lpstr>仿宋</vt:lpstr>
      <vt:lpstr>黑体</vt:lpstr>
      <vt:lpstr>宋体</vt:lpstr>
      <vt:lpstr>微软雅黑</vt:lpstr>
      <vt:lpstr>微软雅黑 Light</vt:lpstr>
      <vt:lpstr>幼圆</vt:lpstr>
      <vt:lpstr>Arial</vt:lpstr>
      <vt:lpstr>MS Reference Sans Serif</vt:lpstr>
      <vt:lpstr>Times New Roman</vt:lpstr>
      <vt:lpstr>Wingdings</vt:lpstr>
      <vt:lpstr>Presentation</vt:lpstr>
      <vt:lpstr>Web前端开发技术与实践</vt:lpstr>
      <vt:lpstr>本章主要内容</vt:lpstr>
      <vt:lpstr>1.Canvas基础知识</vt:lpstr>
      <vt:lpstr>1.Canvas基础知识</vt:lpstr>
      <vt:lpstr>1.Canvas基础知识</vt:lpstr>
      <vt:lpstr>1.Canvas基础知识</vt:lpstr>
      <vt:lpstr>PowerPoint 演示文稿</vt:lpstr>
      <vt:lpstr>1.Canvas基础知识</vt:lpstr>
      <vt:lpstr>PowerPoint 演示文稿</vt:lpstr>
      <vt:lpstr>2.图形绘制</vt:lpstr>
      <vt:lpstr>2.图形绘制</vt:lpstr>
      <vt:lpstr>2.图形绘制</vt:lpstr>
      <vt:lpstr>2.图形绘制</vt:lpstr>
      <vt:lpstr>2.图形绘制</vt:lpstr>
      <vt:lpstr>2.图形绘制</vt:lpstr>
      <vt:lpstr>2.图形绘制</vt:lpstr>
      <vt:lpstr>2.图形绘制</vt:lpstr>
      <vt:lpstr>2.图形绘制</vt:lpstr>
      <vt:lpstr>PowerPoint 演示文稿</vt:lpstr>
      <vt:lpstr>2.图形绘制</vt:lpstr>
      <vt:lpstr>2.图形绘制</vt:lpstr>
      <vt:lpstr>PowerPoint 演示文稿</vt:lpstr>
      <vt:lpstr>2.图形绘制</vt:lpstr>
      <vt:lpstr>2.图形绘制</vt:lpstr>
      <vt:lpstr>2.图形绘制</vt:lpstr>
      <vt:lpstr>3.图形变换与控制</vt:lpstr>
      <vt:lpstr>3.图形变换与控制</vt:lpstr>
      <vt:lpstr>PowerPoint 演示文稿</vt:lpstr>
      <vt:lpstr>3.图形变换与控制</vt:lpstr>
      <vt:lpstr>3.图形变换与控制</vt:lpstr>
      <vt:lpstr>3.图形变换与控制</vt:lpstr>
      <vt:lpstr>3.图形变换与控制</vt:lpstr>
      <vt:lpstr>3.图形变换与控制</vt:lpstr>
      <vt:lpstr>3.图形变换与控制</vt:lpstr>
      <vt:lpstr>3.图形变换与控制</vt:lpstr>
      <vt:lpstr>3.图形变换与控制</vt:lpstr>
      <vt:lpstr>PowerPoint 演示文稿</vt:lpstr>
      <vt:lpstr>4.案例：用Canvas绘制统计报表</vt:lpstr>
      <vt:lpstr>PowerPoint 演示文稿</vt:lpstr>
      <vt:lpstr>Thanks.</vt:lpstr>
    </vt:vector>
  </TitlesOfParts>
  <Company>NIC.HACTCM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计算机文化</dc:title>
  <dc:creator>RuanXiaolong</dc:creator>
  <cp:lastModifiedBy>YM</cp:lastModifiedBy>
  <cp:revision>1135</cp:revision>
  <dcterms:created xsi:type="dcterms:W3CDTF">2014-02-16T08:01:44Z</dcterms:created>
  <dcterms:modified xsi:type="dcterms:W3CDTF">2016-03-20T12:25:59Z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TC060874522052</vt:lpwstr>
  </property>
</Properties>
</file>