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8"/>
  </p:notesMasterIdLst>
  <p:handoutMasterIdLst>
    <p:handoutMasterId r:id="rId49"/>
  </p:handoutMasterIdLst>
  <p:sldIdLst>
    <p:sldId id="256" r:id="rId2"/>
    <p:sldId id="258" r:id="rId3"/>
    <p:sldId id="393" r:id="rId4"/>
    <p:sldId id="457" r:id="rId5"/>
    <p:sldId id="456" r:id="rId6"/>
    <p:sldId id="509" r:id="rId7"/>
    <p:sldId id="458" r:id="rId8"/>
    <p:sldId id="459" r:id="rId9"/>
    <p:sldId id="461" r:id="rId10"/>
    <p:sldId id="463" r:id="rId11"/>
    <p:sldId id="462" r:id="rId12"/>
    <p:sldId id="464" r:id="rId13"/>
    <p:sldId id="498" r:id="rId14"/>
    <p:sldId id="465" r:id="rId15"/>
    <p:sldId id="466" r:id="rId16"/>
    <p:sldId id="467" r:id="rId17"/>
    <p:sldId id="468" r:id="rId18"/>
    <p:sldId id="499" r:id="rId19"/>
    <p:sldId id="470" r:id="rId20"/>
    <p:sldId id="471" r:id="rId21"/>
    <p:sldId id="472" r:id="rId22"/>
    <p:sldId id="473" r:id="rId23"/>
    <p:sldId id="500" r:id="rId24"/>
    <p:sldId id="475" r:id="rId25"/>
    <p:sldId id="476" r:id="rId26"/>
    <p:sldId id="477" r:id="rId27"/>
    <p:sldId id="508" r:id="rId28"/>
    <p:sldId id="478" r:id="rId29"/>
    <p:sldId id="479" r:id="rId30"/>
    <p:sldId id="480" r:id="rId31"/>
    <p:sldId id="481" r:id="rId32"/>
    <p:sldId id="501" r:id="rId33"/>
    <p:sldId id="502" r:id="rId34"/>
    <p:sldId id="503" r:id="rId35"/>
    <p:sldId id="504" r:id="rId36"/>
    <p:sldId id="505" r:id="rId37"/>
    <p:sldId id="506" r:id="rId38"/>
    <p:sldId id="507" r:id="rId39"/>
    <p:sldId id="510" r:id="rId40"/>
    <p:sldId id="482" r:id="rId41"/>
    <p:sldId id="483" r:id="rId42"/>
    <p:sldId id="484" r:id="rId43"/>
    <p:sldId id="485" r:id="rId44"/>
    <p:sldId id="486" r:id="rId45"/>
    <p:sldId id="511" r:id="rId46"/>
    <p:sldId id="390" r:id="rId47"/>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00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7" autoAdjust="0"/>
    <p:restoredTop sz="91767" autoAdjust="0"/>
  </p:normalViewPr>
  <p:slideViewPr>
    <p:cSldViewPr>
      <p:cViewPr varScale="1">
        <p:scale>
          <a:sx n="140" d="100"/>
          <a:sy n="140" d="100"/>
        </p:scale>
        <p:origin x="714" y="144"/>
      </p:cViewPr>
      <p:guideLst>
        <p:guide orient="horz" pos="1800"/>
        <p:guide pos="2880"/>
      </p:guideLst>
    </p:cSldViewPr>
  </p:slideViewPr>
  <p:outlineViewPr>
    <p:cViewPr>
      <p:scale>
        <a:sx n="33" d="100"/>
        <a:sy n="33" d="100"/>
      </p:scale>
      <p:origin x="0" y="-12900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56" d="100"/>
          <a:sy n="56" d="100"/>
        </p:scale>
        <p:origin x="283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a:t>
            </a:fld>
            <a:endParaRPr lang="en-US" altLang="zh-CN"/>
          </a:p>
        </p:txBody>
      </p:sp>
    </p:spTree>
    <p:extLst>
      <p:ext uri="{BB962C8B-B14F-4D97-AF65-F5344CB8AC3E}">
        <p14:creationId xmlns:p14="http://schemas.microsoft.com/office/powerpoint/2010/main" val="268907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a:t>
            </a:fld>
            <a:endParaRPr lang="en-US" altLang="zh-CN"/>
          </a:p>
        </p:txBody>
      </p:sp>
    </p:spTree>
    <p:extLst>
      <p:ext uri="{BB962C8B-B14F-4D97-AF65-F5344CB8AC3E}">
        <p14:creationId xmlns:p14="http://schemas.microsoft.com/office/powerpoint/2010/main" val="403086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16</a:t>
            </a:fld>
            <a:endParaRPr lang="en-US" altLang="zh-CN"/>
          </a:p>
        </p:txBody>
      </p:sp>
    </p:spTree>
    <p:extLst>
      <p:ext uri="{BB962C8B-B14F-4D97-AF65-F5344CB8AC3E}">
        <p14:creationId xmlns:p14="http://schemas.microsoft.com/office/powerpoint/2010/main" val="399280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18</a:t>
            </a:fld>
            <a:endParaRPr lang="en-US" altLang="zh-CN"/>
          </a:p>
        </p:txBody>
      </p:sp>
    </p:spTree>
    <p:extLst>
      <p:ext uri="{BB962C8B-B14F-4D97-AF65-F5344CB8AC3E}">
        <p14:creationId xmlns:p14="http://schemas.microsoft.com/office/powerpoint/2010/main" val="247784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23</a:t>
            </a:fld>
            <a:endParaRPr lang="en-US" altLang="zh-CN"/>
          </a:p>
        </p:txBody>
      </p:sp>
    </p:spTree>
    <p:extLst>
      <p:ext uri="{BB962C8B-B14F-4D97-AF65-F5344CB8AC3E}">
        <p14:creationId xmlns:p14="http://schemas.microsoft.com/office/powerpoint/2010/main" val="153328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39</a:t>
            </a:fld>
            <a:endParaRPr lang="en-US" altLang="zh-CN"/>
          </a:p>
        </p:txBody>
      </p:sp>
    </p:spTree>
    <p:extLst>
      <p:ext uri="{BB962C8B-B14F-4D97-AF65-F5344CB8AC3E}">
        <p14:creationId xmlns:p14="http://schemas.microsoft.com/office/powerpoint/2010/main" val="189670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45</a:t>
            </a:fld>
            <a:endParaRPr lang="en-US" altLang="zh-CN"/>
          </a:p>
        </p:txBody>
      </p:sp>
    </p:spTree>
    <p:extLst>
      <p:ext uri="{BB962C8B-B14F-4D97-AF65-F5344CB8AC3E}">
        <p14:creationId xmlns:p14="http://schemas.microsoft.com/office/powerpoint/2010/main" val="258850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400">
                <a:latin typeface="+mj-ea"/>
                <a:ea typeface="+mj-ea"/>
              </a:defRPr>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lang="zh-CN" altLang="en-US" dirty="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lang="zh-CN" altLang="en-US" dirty="0" smtClean="0"/>
            </a:lvl1pPr>
            <a:lvl2pPr>
              <a:defRPr lang="zh-CN" altLang="en-US" dirty="0" smtClean="0"/>
            </a:lvl2pPr>
            <a:lvl3pPr>
              <a:defRPr lang="zh-CN" altLang="en-US" dirty="0" smtClean="0"/>
            </a:lvl3pPr>
            <a:lvl4pPr>
              <a:defRPr lang="zh-CN" altLang="en-US" dirty="0" smtClean="0"/>
            </a:lvl4pPr>
            <a:lvl5pPr>
              <a:defRPr lang="zh-CN" altLang="en-US" dirty="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3923928" y="727348"/>
            <a:ext cx="4608512" cy="288032"/>
          </a:xfrm>
        </p:spPr>
        <p:txBody>
          <a:bodyPr/>
          <a:lstStyle>
            <a:lvl1pPr marL="0" indent="0" algn="r">
              <a:buNone/>
              <a:defRPr sz="1400">
                <a:solidFill>
                  <a:srgbClr val="FF0000"/>
                </a:solidFill>
                <a:latin typeface="微软雅黑 Light" panose="020B0502040204020203" pitchFamily="34" charset="-122"/>
                <a:ea typeface="微软雅黑 Light" panose="020B0502040204020203" pitchFamily="34" charset="-122"/>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lang="zh-CN" altLang="en-US" dirty="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lang="zh-CN" altLang="en-US" dirty="0" smtClean="0"/>
            </a:lvl1pPr>
            <a:lvl2pPr>
              <a:defRPr lang="zh-CN" altLang="en-US" dirty="0" smtClean="0"/>
            </a:lvl2pPr>
            <a:lvl3pPr>
              <a:defRPr lang="zh-CN" altLang="en-US" dirty="0" smtClean="0"/>
            </a:lvl3pPr>
            <a:lvl4pPr>
              <a:defRPr lang="zh-CN" altLang="en-US" dirty="0" smtClean="0"/>
            </a:lvl4pPr>
            <a:lvl5pPr>
              <a:defRPr lang="zh-CN" altLang="en-US" dirty="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lang="zh-CN" altLang="en-US" dirty="0" smtClean="0"/>
            </a:lvl1pPr>
            <a:lvl2pPr>
              <a:defRPr lang="zh-CN" altLang="en-US" dirty="0" smtClean="0"/>
            </a:lvl2pPr>
            <a:lvl3pPr>
              <a:defRPr lang="zh-CN" altLang="en-US" dirty="0" smtClean="0"/>
            </a:lvl3pPr>
            <a:lvl4pPr>
              <a:defRPr lang="zh-CN" altLang="en-US" dirty="0" smtClean="0"/>
            </a:lvl4pPr>
            <a:lvl5pPr>
              <a:defRPr lang="zh-CN" altLang="en-US" dirty="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10" name="文本占位符 13"/>
          <p:cNvSpPr>
            <a:spLocks noGrp="1"/>
          </p:cNvSpPr>
          <p:nvPr>
            <p:ph type="body" sz="quarter" idx="13" hasCustomPrompt="1"/>
          </p:nvPr>
        </p:nvSpPr>
        <p:spPr>
          <a:xfrm>
            <a:off x="3923928" y="727348"/>
            <a:ext cx="4608512" cy="288032"/>
          </a:xfrm>
        </p:spPr>
        <p:txBody>
          <a:bodyPr/>
          <a:lstStyle>
            <a:lvl1pPr marL="0" indent="0" algn="r">
              <a:buNone/>
              <a:defRPr sz="1400">
                <a:solidFill>
                  <a:srgbClr val="FF0000"/>
                </a:solidFill>
                <a:latin typeface="微软雅黑 Light" panose="020B0502040204020203" pitchFamily="34" charset="-122"/>
                <a:ea typeface="微软雅黑 Light" panose="020B0502040204020203" pitchFamily="34" charset="-122"/>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lang="zh-CN" altLang="en-US" dirty="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lang="zh-CN" altLang="en-US" sz="2000" b="1" dirty="0" smtClean="0">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lang="zh-CN" altLang="en-US" sz="2000" dirty="0" smtClean="0"/>
            </a:lvl1pPr>
            <a:lvl2pPr>
              <a:defRPr lang="zh-CN" altLang="en-US" sz="1800" dirty="0" smtClean="0"/>
            </a:lvl2pPr>
            <a:lvl3pPr>
              <a:defRPr lang="zh-CN" altLang="en-US" sz="1600" dirty="0" smtClean="0"/>
            </a:lvl3pPr>
            <a:lvl4pPr>
              <a:defRPr lang="zh-CN" altLang="en-US" sz="1400" dirty="0" smtClean="0"/>
            </a:lvl4pPr>
            <a:lvl5pPr>
              <a:defRPr lang="zh-CN" altLang="en-US" sz="1400" dirty="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lang="zh-CN" altLang="en-US" sz="2000" b="1" dirty="0" smtClean="0">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lang="zh-CN" altLang="en-US" sz="2000" dirty="0" smtClean="0"/>
            </a:lvl1pPr>
            <a:lvl2pPr>
              <a:defRPr lang="zh-CN" altLang="en-US" sz="1800" dirty="0" smtClean="0"/>
            </a:lvl2pPr>
            <a:lvl3pPr>
              <a:defRPr lang="zh-CN" altLang="en-US" sz="1600" dirty="0" smtClean="0"/>
            </a:lvl3pPr>
            <a:lvl4pPr>
              <a:defRPr lang="zh-CN" altLang="en-US" sz="1400" dirty="0" smtClean="0"/>
            </a:lvl4pPr>
            <a:lvl5pPr>
              <a:defRPr lang="zh-CN" altLang="en-US" sz="1400" dirty="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2" name="文本占位符 13"/>
          <p:cNvSpPr>
            <a:spLocks noGrp="1"/>
          </p:cNvSpPr>
          <p:nvPr>
            <p:ph type="body" sz="quarter" idx="13" hasCustomPrompt="1"/>
          </p:nvPr>
        </p:nvSpPr>
        <p:spPr>
          <a:xfrm>
            <a:off x="3923928" y="727348"/>
            <a:ext cx="4608512" cy="288032"/>
          </a:xfrm>
        </p:spPr>
        <p:txBody>
          <a:bodyPr/>
          <a:lstStyle>
            <a:lvl1pPr marL="0" indent="0" algn="r">
              <a:buNone/>
              <a:defRPr sz="1400">
                <a:solidFill>
                  <a:srgbClr val="FF0000"/>
                </a:solidFill>
                <a:latin typeface="微软雅黑 Light" panose="020B0502040204020203" pitchFamily="34" charset="-122"/>
                <a:ea typeface="微软雅黑 Light" panose="020B0502040204020203" pitchFamily="34" charset="-122"/>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lang="zh-CN" altLang="en-US" dirty="0"/>
            </a:lvl1pPr>
          </a:lstStyle>
          <a:p>
            <a:r>
              <a:rPr lang="zh-CN" altLang="en-US" dirty="0" smtClean="0"/>
              <a:t>单击此处编辑母版标题样式</a:t>
            </a:r>
            <a:endParaRPr lang="zh-CN" altLang="en-US" dirty="0"/>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8" name="文本占位符 13"/>
          <p:cNvSpPr>
            <a:spLocks noGrp="1"/>
          </p:cNvSpPr>
          <p:nvPr>
            <p:ph type="body" sz="quarter" idx="14" hasCustomPrompt="1"/>
          </p:nvPr>
        </p:nvSpPr>
        <p:spPr>
          <a:xfrm>
            <a:off x="3923928" y="727348"/>
            <a:ext cx="4608512" cy="288032"/>
          </a:xfrm>
        </p:spPr>
        <p:txBody>
          <a:bodyPr/>
          <a:lstStyle>
            <a:lvl1pPr marL="0" indent="0" algn="r">
              <a:buNone/>
              <a:defRPr sz="1400">
                <a:solidFill>
                  <a:srgbClr val="FF0000"/>
                </a:solidFill>
                <a:latin typeface="微软雅黑 Light" panose="020B0502040204020203" pitchFamily="34" charset="-122"/>
                <a:ea typeface="微软雅黑 Light" panose="020B0502040204020203" pitchFamily="34" charset="-122"/>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
        <p:nvSpPr>
          <p:cNvPr id="5" name="文本框 4"/>
          <p:cNvSpPr txBox="1"/>
          <p:nvPr userDrawn="1"/>
        </p:nvSpPr>
        <p:spPr>
          <a:xfrm>
            <a:off x="323528" y="985292"/>
            <a:ext cx="8280920" cy="432048"/>
          </a:xfrm>
          <a:prstGeom prst="rect">
            <a:avLst/>
          </a:prstGeom>
          <a:solidFill>
            <a:schemeClr val="bg1"/>
          </a:solidFill>
        </p:spPr>
        <p:txBody>
          <a:bodyPr wrap="square" rtlCol="0">
            <a:spAutoFit/>
          </a:bodyPr>
          <a:lstStyle/>
          <a:p>
            <a:endParaRPr lang="zh-CN" altLang="en-US" dirty="0"/>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20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lang="zh-CN" altLang="en-US" dirty="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lang="zh-CN" altLang="en-US" sz="1600" dirty="0" smtClean="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lang="zh-CN" altLang="en-US" dirty="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lang="zh-CN" altLang="en-US" dirty="0" smtClean="0"/>
            </a:lvl1pPr>
            <a:lvl2pPr>
              <a:defRPr lang="zh-CN" altLang="en-US" dirty="0" smtClean="0"/>
            </a:lvl2pPr>
            <a:lvl3pPr>
              <a:defRPr lang="zh-CN" altLang="en-US" dirty="0" smtClean="0"/>
            </a:lvl3pPr>
            <a:lvl4pPr>
              <a:defRPr lang="zh-CN" altLang="en-US" dirty="0" smtClean="0"/>
            </a:lvl4pPr>
            <a:lvl5pPr>
              <a:defRPr lang="zh-CN" altLang="en-US" dirty="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9" name="文本占位符 13"/>
          <p:cNvSpPr>
            <a:spLocks noGrp="1"/>
          </p:cNvSpPr>
          <p:nvPr>
            <p:ph type="body" sz="quarter" idx="13" hasCustomPrompt="1"/>
          </p:nvPr>
        </p:nvSpPr>
        <p:spPr>
          <a:xfrm>
            <a:off x="3923928" y="727348"/>
            <a:ext cx="4608512" cy="288032"/>
          </a:xfrm>
        </p:spPr>
        <p:txBody>
          <a:bodyPr/>
          <a:lstStyle>
            <a:lvl1pPr marL="0" indent="0" algn="r">
              <a:buNone/>
              <a:defRPr sz="1400">
                <a:solidFill>
                  <a:srgbClr val="FF0000"/>
                </a:solidFill>
                <a:latin typeface="微软雅黑 Light" panose="020B0502040204020203" pitchFamily="34" charset="-122"/>
                <a:ea typeface="微软雅黑 Light" panose="020B0502040204020203" pitchFamily="34" charset="-122"/>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lang="zh-CN" altLang="en-US" dirty="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lang="zh-CN" altLang="en-US" dirty="0" smtClean="0"/>
            </a:lvl1pPr>
            <a:lvl2pPr>
              <a:defRPr lang="zh-CN" altLang="en-US" dirty="0" smtClean="0"/>
            </a:lvl2pPr>
            <a:lvl3pPr>
              <a:defRPr lang="zh-CN" altLang="en-US" dirty="0" smtClean="0"/>
            </a:lvl3pPr>
            <a:lvl4pPr>
              <a:defRPr lang="zh-CN" altLang="en-US" dirty="0" smtClean="0"/>
            </a:lvl4pPr>
            <a:lvl5pPr>
              <a:defRPr lang="zh-CN" altLang="en-US" dirty="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lang="zh-CN" altLang="en-US" dirty="0"/>
            </a:lvl1pPr>
          </a:lstStyle>
          <a:p>
            <a:r>
              <a:rPr lang="zh-CN" altLang="en-US" dirty="0" smtClean="0"/>
              <a:t>单击图标添加剪 贴画</a:t>
            </a:r>
            <a:endParaRPr lang="zh-CN" altLang="en-US" dirty="0"/>
          </a:p>
        </p:txBody>
      </p:sp>
      <p:sp>
        <p:nvSpPr>
          <p:cNvPr id="9" name="文本占位符 13"/>
          <p:cNvSpPr>
            <a:spLocks noGrp="1"/>
          </p:cNvSpPr>
          <p:nvPr>
            <p:ph type="body" sz="quarter" idx="13" hasCustomPrompt="1"/>
          </p:nvPr>
        </p:nvSpPr>
        <p:spPr>
          <a:xfrm>
            <a:off x="3923928" y="727348"/>
            <a:ext cx="4608512" cy="288032"/>
          </a:xfrm>
        </p:spPr>
        <p:txBody>
          <a:bodyPr/>
          <a:lstStyle>
            <a:lvl1pPr marL="0" indent="0" algn="r">
              <a:buNone/>
              <a:defRPr sz="1400">
                <a:solidFill>
                  <a:srgbClr val="FF0000"/>
                </a:solidFill>
                <a:latin typeface="微软雅黑 Light" panose="020B0502040204020203" pitchFamily="34" charset="-122"/>
                <a:ea typeface="微软雅黑 Light" panose="020B0502040204020203" pitchFamily="34" charset="-122"/>
              </a:defRPr>
            </a:lvl1pPr>
          </a:lstStyle>
          <a:p>
            <a:pPr lvl="0"/>
            <a:r>
              <a:rPr lang="zh-CN" altLang="en-US" dirty="0" smtClean="0"/>
              <a:t>单击此处编辑二级目录</a:t>
            </a:r>
            <a:endParaRPr lang="zh-CN" altLang="en-US" dirty="0"/>
          </a:p>
        </p:txBody>
      </p:sp>
      <p:sp>
        <p:nvSpPr>
          <p:cNvPr id="10" name="灯片编号占位符 3"/>
          <p:cNvSpPr>
            <a:spLocks noGrp="1"/>
          </p:cNvSpPr>
          <p:nvPr>
            <p:ph type="sldNum" sz="quarter" idx="12"/>
          </p:nvPr>
        </p:nvSpPr>
        <p:spPr>
          <a:xfrm>
            <a:off x="7812360" y="0"/>
            <a:ext cx="1053480" cy="409228"/>
          </a:xfrm>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258627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00" dirty="0" smtClean="0">
                <a:solidFill>
                  <a:schemeClr val="bg1">
                    <a:lumMod val="50000"/>
                  </a:schemeClr>
                </a:solidFill>
                <a:latin typeface="微软雅黑 Light" panose="020B0502040204020203" pitchFamily="34" charset="-122"/>
                <a:ea typeface="微软雅黑 Light" panose="020B0502040204020203" pitchFamily="34" charset="-122"/>
              </a:rPr>
              <a:t>河南中医学院</a:t>
            </a:r>
            <a:r>
              <a:rPr lang="zh-CN" altLang="en-US" sz="1000" baseline="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en-US" altLang="zh-CN" sz="1000" baseline="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1000" baseline="0" dirty="0" smtClean="0">
                <a:solidFill>
                  <a:schemeClr val="bg1">
                    <a:lumMod val="50000"/>
                  </a:schemeClr>
                </a:solidFill>
                <a:latin typeface="微软雅黑 Light" panose="020B0502040204020203" pitchFamily="34" charset="-122"/>
                <a:ea typeface="微软雅黑 Light" panose="020B0502040204020203" pitchFamily="34" charset="-122"/>
              </a:rPr>
              <a:t>阮晓龙 </a:t>
            </a:r>
            <a:r>
              <a:rPr lang="en-US" altLang="zh-CN" sz="1000" baseline="0" dirty="0" smtClean="0">
                <a:solidFill>
                  <a:schemeClr val="bg1">
                    <a:lumMod val="50000"/>
                  </a:schemeClr>
                </a:solidFill>
                <a:latin typeface="微软雅黑 Light" panose="020B0502040204020203" pitchFamily="34" charset="-122"/>
                <a:ea typeface="微软雅黑 Light" panose="020B0502040204020203" pitchFamily="34" charset="-122"/>
              </a:rPr>
              <a:t>/ 13938213680 / http://web.51xueweb.cn</a:t>
            </a:r>
            <a:endParaRPr lang="zh-CN" altLang="en-US" sz="100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6" r:id="rId7"/>
    <p:sldLayoutId id="2147483667" r:id="rId8"/>
    <p:sldLayoutId id="2147483670"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000" b="0">
          <a:solidFill>
            <a:schemeClr val="tx2"/>
          </a:solidFill>
          <a:latin typeface="+mj-ea"/>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200">
          <a:solidFill>
            <a:schemeClr val="tx1"/>
          </a:solidFill>
          <a:latin typeface="幼圆" panose="02010509060101010101" pitchFamily="49" charset="-122"/>
          <a:ea typeface="幼圆" panose="02010509060101010101" pitchFamily="49" charset="-122"/>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000">
          <a:solidFill>
            <a:schemeClr val="tx1"/>
          </a:solidFill>
          <a:latin typeface="幼圆" panose="02010509060101010101" pitchFamily="49" charset="-122"/>
          <a:ea typeface="幼圆" panose="02010509060101010101" pitchFamily="49" charset="-122"/>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幼圆" panose="02010509060101010101" pitchFamily="49" charset="-122"/>
          <a:ea typeface="幼圆" panose="02010509060101010101" pitchFamily="49" charset="-122"/>
        </a:defRPr>
      </a:lvl3pPr>
      <a:lvl4pPr marL="1418257" indent="-202608" algn="l" rtl="0" eaLnBrk="1" fontAlgn="base" hangingPunct="1">
        <a:spcBef>
          <a:spcPct val="20000"/>
        </a:spcBef>
        <a:spcAft>
          <a:spcPct val="0"/>
        </a:spcAft>
        <a:buClr>
          <a:schemeClr val="bg2"/>
        </a:buClr>
        <a:buFont typeface="Wingdings" pitchFamily="2" charset="2"/>
        <a:buChar char="§"/>
        <a:defRPr sz="1600">
          <a:solidFill>
            <a:schemeClr val="tx1"/>
          </a:solidFill>
          <a:latin typeface="幼圆" panose="02010509060101010101" pitchFamily="49" charset="-122"/>
          <a:ea typeface="幼圆" panose="02010509060101010101" pitchFamily="49" charset="-122"/>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幼圆" panose="02010509060101010101" pitchFamily="49" charset="-122"/>
          <a:ea typeface="幼圆" panose="02010509060101010101" pitchFamily="49" charset="-122"/>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CN" dirty="0" smtClean="0"/>
              <a:t>Web</a:t>
            </a:r>
            <a:r>
              <a:rPr lang="zh-CN" altLang="en-US" dirty="0" smtClean="0"/>
              <a:t>前端开发技术与实践</a:t>
            </a:r>
            <a:endParaRPr lang="zh-CN" altLang="en-US" dirty="0"/>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t>第</a:t>
            </a:r>
            <a:r>
              <a:rPr lang="en-US" altLang="zh-CN" dirty="0"/>
              <a:t>2</a:t>
            </a:r>
            <a:r>
              <a:rPr lang="zh-CN" altLang="en-US" dirty="0" smtClean="0"/>
              <a:t>章：开发工具</a:t>
            </a:r>
            <a:endParaRPr lang="zh-CN" altLang="en-US" dirty="0"/>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://web.51xueweb.cn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2015.9</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a:t>开发工具</a:t>
            </a:r>
          </a:p>
        </p:txBody>
      </p:sp>
      <p:sp>
        <p:nvSpPr>
          <p:cNvPr id="3" name="内容占位符 2"/>
          <p:cNvSpPr>
            <a:spLocks noGrp="1"/>
          </p:cNvSpPr>
          <p:nvPr>
            <p:ph idx="1"/>
          </p:nvPr>
        </p:nvSpPr>
        <p:spPr/>
        <p:txBody>
          <a:bodyPr/>
          <a:lstStyle/>
          <a:p>
            <a:r>
              <a:rPr lang="zh-CN" altLang="en-US" dirty="0" smtClean="0"/>
              <a:t>开发工具的作用：</a:t>
            </a:r>
            <a:endParaRPr lang="en-US" altLang="zh-CN" dirty="0" smtClean="0"/>
          </a:p>
          <a:p>
            <a:pPr lvl="1"/>
            <a:r>
              <a:rPr lang="zh-CN" altLang="en-US" dirty="0" smtClean="0"/>
              <a:t>用于</a:t>
            </a:r>
            <a:r>
              <a:rPr lang="zh-CN" altLang="en-US" dirty="0"/>
              <a:t>对</a:t>
            </a:r>
            <a:r>
              <a:rPr lang="en-US" altLang="zh-CN" dirty="0"/>
              <a:t>HTML</a:t>
            </a:r>
            <a:r>
              <a:rPr lang="zh-CN" altLang="en-US" dirty="0"/>
              <a:t>、</a:t>
            </a:r>
            <a:r>
              <a:rPr lang="en-US" altLang="zh-CN" dirty="0"/>
              <a:t>CSS</a:t>
            </a:r>
            <a:r>
              <a:rPr lang="zh-CN" altLang="en-US" dirty="0"/>
              <a:t>和</a:t>
            </a:r>
            <a:r>
              <a:rPr lang="en-US" altLang="zh-CN" dirty="0"/>
              <a:t>JavaScript</a:t>
            </a:r>
            <a:r>
              <a:rPr lang="zh-CN" altLang="en-US" dirty="0"/>
              <a:t>程序的编写</a:t>
            </a:r>
            <a:r>
              <a:rPr lang="zh-CN" altLang="en-US" dirty="0" smtClean="0"/>
              <a:t>。</a:t>
            </a:r>
            <a:endParaRPr lang="en-US" altLang="zh-CN" dirty="0" smtClean="0"/>
          </a:p>
          <a:p>
            <a:pPr lvl="1"/>
            <a:r>
              <a:rPr lang="zh-CN" altLang="en-US" dirty="0" smtClean="0"/>
              <a:t>将</a:t>
            </a:r>
            <a:r>
              <a:rPr lang="zh-CN" altLang="en-US" dirty="0"/>
              <a:t>设计好的信息更好地呈现出来</a:t>
            </a:r>
            <a:r>
              <a:rPr lang="zh-CN" altLang="en-US" dirty="0" smtClean="0"/>
              <a:t>。</a:t>
            </a:r>
            <a:endParaRPr lang="en-US" altLang="zh-CN" dirty="0" smtClean="0"/>
          </a:p>
          <a:p>
            <a:r>
              <a:rPr lang="zh-CN" altLang="en-US" dirty="0" smtClean="0"/>
              <a:t>目前</a:t>
            </a:r>
            <a:r>
              <a:rPr lang="zh-CN" altLang="en-US" dirty="0"/>
              <a:t>基本上所有的软件开发</a:t>
            </a:r>
            <a:r>
              <a:rPr lang="en-US" altLang="zh-CN" dirty="0"/>
              <a:t>IDE</a:t>
            </a:r>
            <a:r>
              <a:rPr lang="zh-CN" altLang="en-US" dirty="0"/>
              <a:t>工具，均能够较好的支持</a:t>
            </a:r>
            <a:r>
              <a:rPr lang="en-US" altLang="zh-CN" dirty="0"/>
              <a:t>Web</a:t>
            </a:r>
            <a:r>
              <a:rPr lang="zh-CN" altLang="en-US" dirty="0"/>
              <a:t>前端开发的需求</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开发工具的作用</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934" y="2950657"/>
            <a:ext cx="1697144" cy="2158448"/>
          </a:xfrm>
          <a:prstGeom prst="rect">
            <a:avLst/>
          </a:prstGeom>
        </p:spPr>
      </p:pic>
    </p:spTree>
    <p:extLst>
      <p:ext uri="{BB962C8B-B14F-4D97-AF65-F5344CB8AC3E}">
        <p14:creationId xmlns:p14="http://schemas.microsoft.com/office/powerpoint/2010/main" val="83250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a:t>开发工具</a:t>
            </a:r>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a:t>Adobe Dreamweaver</a:t>
            </a:r>
            <a:r>
              <a:rPr lang="zh-CN" altLang="en-US" dirty="0"/>
              <a:t>是第一个针对专业网页设计师特别发展的视觉化网页开发工具，可用于设计并部署极具吸引力的网站和</a:t>
            </a:r>
            <a:r>
              <a:rPr lang="en-US" altLang="zh-CN" dirty="0"/>
              <a:t>Web</a:t>
            </a:r>
            <a:r>
              <a:rPr lang="zh-CN" altLang="en-US" dirty="0" smtClean="0"/>
              <a:t>应用程序。</a:t>
            </a:r>
            <a:endParaRPr lang="en-US" altLang="zh-CN" dirty="0" smtClean="0"/>
          </a:p>
          <a:p>
            <a:pPr lvl="1"/>
            <a:r>
              <a:rPr lang="zh-CN" altLang="en-US" dirty="0"/>
              <a:t>利用</a:t>
            </a:r>
            <a:r>
              <a:rPr lang="en-US" altLang="zh-CN" dirty="0"/>
              <a:t>Dreamweaver</a:t>
            </a:r>
            <a:r>
              <a:rPr lang="zh-CN" altLang="en-US" dirty="0"/>
              <a:t>可以轻而易举地制作出跨越平台限制和跨越浏览器限制的网页，并提供强大的编码环境及基于标准的</a:t>
            </a:r>
            <a:r>
              <a:rPr lang="en-US" altLang="zh-CN" dirty="0"/>
              <a:t>WYSIWYG</a:t>
            </a:r>
            <a:r>
              <a:rPr lang="zh-CN" altLang="en-US" dirty="0"/>
              <a:t>（所见即所得）设计界面。</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网站开发工具</a:t>
            </a:r>
            <a:r>
              <a:rPr lang="en-US" altLang="zh-CN" dirty="0"/>
              <a:t>- Adobe Dreamweaver</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684" y="3937620"/>
            <a:ext cx="984632" cy="984632"/>
          </a:xfrm>
          <a:prstGeom prst="rect">
            <a:avLst/>
          </a:prstGeom>
        </p:spPr>
      </p:pic>
    </p:spTree>
    <p:extLst>
      <p:ext uri="{BB962C8B-B14F-4D97-AF65-F5344CB8AC3E}">
        <p14:creationId xmlns:p14="http://schemas.microsoft.com/office/powerpoint/2010/main" val="1566432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a:t>开发工具</a:t>
            </a:r>
          </a:p>
        </p:txBody>
      </p:sp>
      <p:sp>
        <p:nvSpPr>
          <p:cNvPr id="3" name="内容占位符 2"/>
          <p:cNvSpPr>
            <a:spLocks noGrp="1"/>
          </p:cNvSpPr>
          <p:nvPr>
            <p:ph idx="1"/>
          </p:nvPr>
        </p:nvSpPr>
        <p:spPr/>
        <p:txBody>
          <a:bodyPr/>
          <a:lstStyle/>
          <a:p>
            <a:r>
              <a:rPr lang="zh-CN" altLang="en-US" dirty="0" smtClean="0"/>
              <a:t>主要特点</a:t>
            </a:r>
            <a:endParaRPr lang="en-US" altLang="zh-CN" dirty="0" smtClean="0"/>
          </a:p>
          <a:p>
            <a:pPr lvl="1"/>
            <a:r>
              <a:rPr lang="zh-CN" altLang="en-US" dirty="0">
                <a:solidFill>
                  <a:srgbClr val="FF0000"/>
                </a:solidFill>
              </a:rPr>
              <a:t>最佳的制作效率</a:t>
            </a:r>
            <a:r>
              <a:rPr lang="zh-CN" altLang="en-US" dirty="0" smtClean="0">
                <a:solidFill>
                  <a:srgbClr val="FF0000"/>
                </a:solidFill>
              </a:rPr>
              <a:t>：</a:t>
            </a:r>
            <a:r>
              <a:rPr lang="zh-CN" altLang="en-US" dirty="0" smtClean="0"/>
              <a:t>用</a:t>
            </a:r>
            <a:r>
              <a:rPr lang="zh-CN" altLang="en-US" dirty="0"/>
              <a:t>最快速的方式将</a:t>
            </a:r>
            <a:r>
              <a:rPr lang="en-US" altLang="zh-CN" dirty="0" smtClean="0"/>
              <a:t>Fireworks</a:t>
            </a:r>
            <a:r>
              <a:rPr lang="zh-CN" altLang="en-US" dirty="0" smtClean="0"/>
              <a:t>或</a:t>
            </a:r>
            <a:r>
              <a:rPr lang="en-US" altLang="zh-CN" dirty="0" smtClean="0"/>
              <a:t>Photoshop</a:t>
            </a:r>
            <a:r>
              <a:rPr lang="zh-CN" altLang="en-US" dirty="0"/>
              <a:t>等文件移至网页</a:t>
            </a:r>
            <a:r>
              <a:rPr lang="zh-CN" altLang="en-US" dirty="0" smtClean="0"/>
              <a:t>上，且使用</a:t>
            </a:r>
            <a:r>
              <a:rPr lang="zh-CN" altLang="en-US" dirty="0"/>
              <a:t>检色吸管工具选择显示器上的颜色可设定最接近的网页安全色</a:t>
            </a:r>
            <a:r>
              <a:rPr lang="zh-CN" altLang="en-US" dirty="0" smtClean="0"/>
              <a:t>。</a:t>
            </a:r>
            <a:endParaRPr lang="en-US" altLang="zh-CN" dirty="0" smtClean="0"/>
          </a:p>
          <a:p>
            <a:pPr lvl="1"/>
            <a:r>
              <a:rPr lang="zh-CN" altLang="en-US" dirty="0">
                <a:solidFill>
                  <a:srgbClr val="FF0000"/>
                </a:solidFill>
              </a:rPr>
              <a:t>网站管理</a:t>
            </a:r>
            <a:r>
              <a:rPr lang="zh-CN" altLang="en-US" dirty="0" smtClean="0">
                <a:solidFill>
                  <a:srgbClr val="FF0000"/>
                </a:solidFill>
              </a:rPr>
              <a:t>：</a:t>
            </a:r>
            <a:r>
              <a:rPr lang="zh-CN" altLang="en-US" dirty="0" smtClean="0"/>
              <a:t>网站</a:t>
            </a:r>
            <a:r>
              <a:rPr lang="zh-CN" altLang="en-US" dirty="0"/>
              <a:t>地图</a:t>
            </a:r>
            <a:r>
              <a:rPr lang="zh-CN" altLang="en-US" dirty="0" smtClean="0"/>
              <a:t>可快速</a:t>
            </a:r>
            <a:r>
              <a:rPr lang="zh-CN" altLang="en-US" dirty="0"/>
              <a:t>制作网站雏形、设计、更新和重组网页</a:t>
            </a:r>
            <a:r>
              <a:rPr lang="zh-CN" altLang="en-US" dirty="0" smtClean="0"/>
              <a:t>。</a:t>
            </a:r>
            <a:endParaRPr lang="en-US" altLang="zh-CN" dirty="0" smtClean="0"/>
          </a:p>
          <a:p>
            <a:pPr lvl="1"/>
            <a:r>
              <a:rPr lang="zh-CN" altLang="en-US" dirty="0">
                <a:solidFill>
                  <a:srgbClr val="FF0000"/>
                </a:solidFill>
              </a:rPr>
              <a:t>无可比拟的控制能力</a:t>
            </a:r>
            <a:r>
              <a:rPr lang="zh-CN" altLang="en-US" dirty="0" smtClean="0">
                <a:solidFill>
                  <a:srgbClr val="FF0000"/>
                </a:solidFill>
              </a:rPr>
              <a:t>：</a:t>
            </a:r>
            <a:r>
              <a:rPr lang="zh-CN" altLang="en-US" dirty="0" smtClean="0"/>
              <a:t>该软件是唯一</a:t>
            </a:r>
            <a:r>
              <a:rPr lang="zh-CN" altLang="en-US" dirty="0"/>
              <a:t>提供</a:t>
            </a:r>
            <a:r>
              <a:rPr lang="en-US" altLang="zh-CN" dirty="0"/>
              <a:t>Roundtrip HTML</a:t>
            </a:r>
            <a:r>
              <a:rPr lang="zh-CN" altLang="en-US" dirty="0"/>
              <a:t>、视觉化编辑与原始码编辑同步的设计工具</a:t>
            </a:r>
            <a:r>
              <a:rPr lang="zh-CN" altLang="en-US" dirty="0" smtClean="0"/>
              <a:t>。</a:t>
            </a:r>
            <a:endParaRPr lang="en-US" altLang="zh-CN" dirty="0" smtClean="0"/>
          </a:p>
          <a:p>
            <a:pPr lvl="1"/>
            <a:r>
              <a:rPr lang="zh-CN" altLang="en-US" dirty="0">
                <a:solidFill>
                  <a:srgbClr val="FF0000"/>
                </a:solidFill>
              </a:rPr>
              <a:t>所见即所得：</a:t>
            </a:r>
            <a:r>
              <a:rPr lang="zh-CN" altLang="en-US" dirty="0"/>
              <a:t>整合动态式出版视觉编辑及电子商务功能，用户不需要透过浏览器就能预览</a:t>
            </a:r>
            <a:r>
              <a:rPr lang="zh-CN" altLang="en-US" dirty="0" smtClean="0"/>
              <a:t>网页。</a:t>
            </a:r>
            <a:endParaRPr lang="en-US" altLang="zh-CN" dirty="0" smtClean="0"/>
          </a:p>
          <a:p>
            <a:pPr lvl="1"/>
            <a:r>
              <a:rPr lang="zh-CN" altLang="en-US" dirty="0">
                <a:solidFill>
                  <a:srgbClr val="FF0000"/>
                </a:solidFill>
              </a:rPr>
              <a:t>样板和</a:t>
            </a:r>
            <a:r>
              <a:rPr lang="en-US" altLang="zh-CN" dirty="0" smtClean="0">
                <a:solidFill>
                  <a:srgbClr val="FF0000"/>
                </a:solidFill>
              </a:rPr>
              <a:t>XML</a:t>
            </a:r>
            <a:r>
              <a:rPr lang="zh-CN" altLang="en-US" dirty="0">
                <a:solidFill>
                  <a:srgbClr val="FF0000"/>
                </a:solidFill>
              </a:rPr>
              <a:t>：</a:t>
            </a:r>
            <a:r>
              <a:rPr lang="zh-CN" altLang="en-US" dirty="0"/>
              <a:t>将内容与设计分开，应用于快速网页更新和团队合作网页</a:t>
            </a:r>
            <a:r>
              <a:rPr lang="zh-CN" altLang="en-US" dirty="0" smtClean="0"/>
              <a:t>编辑。</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网站开发工具</a:t>
            </a:r>
            <a:r>
              <a:rPr lang="en-US" altLang="zh-CN" dirty="0"/>
              <a:t>- Adobe Dreamweaver</a:t>
            </a:r>
            <a:endParaRPr lang="zh-CN" altLang="en-US" dirty="0"/>
          </a:p>
        </p:txBody>
      </p:sp>
    </p:spTree>
    <p:extLst>
      <p:ext uri="{BB962C8B-B14F-4D97-AF65-F5344CB8AC3E}">
        <p14:creationId xmlns:p14="http://schemas.microsoft.com/office/powerpoint/2010/main" val="1583693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pic>
        <p:nvPicPr>
          <p:cNvPr id="7" name="图片 6"/>
          <p:cNvPicPr>
            <a:picLocks noChangeAspect="1"/>
          </p:cNvPicPr>
          <p:nvPr/>
        </p:nvPicPr>
        <p:blipFill>
          <a:blip r:embed="rId3"/>
          <a:stretch>
            <a:fillRect/>
          </a:stretch>
        </p:blipFill>
        <p:spPr>
          <a:xfrm>
            <a:off x="1151336" y="1070803"/>
            <a:ext cx="2880320" cy="1042167"/>
          </a:xfrm>
          <a:prstGeom prst="rect">
            <a:avLst/>
          </a:prstGeom>
        </p:spPr>
      </p:pic>
      <p:sp>
        <p:nvSpPr>
          <p:cNvPr id="8" name="文本框 7"/>
          <p:cNvSpPr txBox="1"/>
          <p:nvPr/>
        </p:nvSpPr>
        <p:spPr>
          <a:xfrm>
            <a:off x="1187624" y="2065412"/>
            <a:ext cx="6696744" cy="1723549"/>
          </a:xfrm>
          <a:prstGeom prst="rect">
            <a:avLst/>
          </a:prstGeom>
          <a:noFill/>
        </p:spPr>
        <p:txBody>
          <a:bodyPr wrap="square" rtlCol="0">
            <a:spAutoFit/>
          </a:bodyPr>
          <a:lstStyle/>
          <a:p>
            <a:pPr>
              <a:lnSpc>
                <a:spcPct val="150000"/>
              </a:lnSpc>
            </a:pPr>
            <a:r>
              <a:rPr lang="zh-CN" altLang="en-US" sz="2000" dirty="0" smtClean="0">
                <a:solidFill>
                  <a:srgbClr val="FF0000"/>
                </a:solidFill>
                <a:latin typeface="幼圆" panose="02010509060101010101" pitchFamily="49" charset="-122"/>
                <a:ea typeface="幼圆" panose="02010509060101010101" pitchFamily="49" charset="-122"/>
              </a:rPr>
              <a:t>现场演示：</a:t>
            </a:r>
            <a:endParaRPr lang="en-US" altLang="zh-CN" sz="2000" dirty="0" smtClean="0">
              <a:solidFill>
                <a:srgbClr val="FF000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在</a:t>
            </a:r>
            <a:r>
              <a:rPr lang="en-US" altLang="zh-CN" sz="1400" dirty="0" smtClean="0">
                <a:solidFill>
                  <a:srgbClr val="0070C0"/>
                </a:solidFill>
                <a:latin typeface="幼圆" panose="02010509060101010101" pitchFamily="49" charset="-122"/>
                <a:ea typeface="幼圆" panose="02010509060101010101" pitchFamily="49" charset="-122"/>
              </a:rPr>
              <a:t>Windows </a:t>
            </a:r>
            <a:r>
              <a:rPr lang="en-US" altLang="zh-CN" sz="1400" dirty="0" smtClean="0">
                <a:solidFill>
                  <a:srgbClr val="0070C0"/>
                </a:solidFill>
                <a:latin typeface="幼圆" panose="02010509060101010101" pitchFamily="49" charset="-122"/>
                <a:ea typeface="幼圆" panose="02010509060101010101" pitchFamily="49" charset="-122"/>
              </a:rPr>
              <a:t>7</a:t>
            </a:r>
            <a:r>
              <a:rPr lang="zh-CN" altLang="en-US" sz="1400" dirty="0" smtClean="0">
                <a:solidFill>
                  <a:srgbClr val="0070C0"/>
                </a:solidFill>
                <a:latin typeface="幼圆" panose="02010509060101010101" pitchFamily="49" charset="-122"/>
                <a:ea typeface="幼圆" panose="02010509060101010101" pitchFamily="49" charset="-122"/>
              </a:rPr>
              <a:t>系统平台上</a:t>
            </a:r>
            <a:r>
              <a:rPr lang="zh-CN" altLang="en-US" sz="1400" dirty="0" smtClean="0">
                <a:solidFill>
                  <a:srgbClr val="0070C0"/>
                </a:solidFill>
                <a:latin typeface="幼圆" panose="02010509060101010101" pitchFamily="49" charset="-122"/>
                <a:ea typeface="幼圆" panose="02010509060101010101" pitchFamily="49" charset="-122"/>
              </a:rPr>
              <a:t>的安装</a:t>
            </a:r>
            <a:r>
              <a:rPr lang="en-US" altLang="zh-CN" sz="1400" dirty="0">
                <a:solidFill>
                  <a:srgbClr val="0070C0"/>
                </a:solidFill>
                <a:latin typeface="幼圆" panose="02010509060101010101" pitchFamily="49" charset="-122"/>
                <a:ea typeface="幼圆" panose="02010509060101010101" pitchFamily="49" charset="-122"/>
              </a:rPr>
              <a:t>Adobe Dreamweaver </a:t>
            </a:r>
            <a:r>
              <a:rPr lang="en-US" altLang="zh-CN" sz="1400" dirty="0" smtClean="0">
                <a:solidFill>
                  <a:srgbClr val="0070C0"/>
                </a:solidFill>
                <a:latin typeface="幼圆" panose="02010509060101010101" pitchFamily="49" charset="-122"/>
                <a:ea typeface="幼圆" panose="02010509060101010101" pitchFamily="49" charset="-122"/>
              </a:rPr>
              <a:t>CS6</a:t>
            </a:r>
            <a:r>
              <a:rPr lang="zh-CN" altLang="en-US" sz="1400" dirty="0" smtClean="0">
                <a:solidFill>
                  <a:srgbClr val="0070C0"/>
                </a:solidFill>
                <a:latin typeface="幼圆" panose="02010509060101010101" pitchFamily="49" charset="-122"/>
                <a:ea typeface="幼圆" panose="02010509060101010101" pitchFamily="49" charset="-122"/>
              </a:rPr>
              <a:t>。</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en-US" altLang="zh-CN" sz="1400" dirty="0" smtClean="0">
                <a:solidFill>
                  <a:srgbClr val="0070C0"/>
                </a:solidFill>
                <a:latin typeface="幼圆" panose="02010509060101010101" pitchFamily="49" charset="-122"/>
                <a:ea typeface="幼圆" panose="02010509060101010101" pitchFamily="49" charset="-122"/>
              </a:rPr>
              <a:t>Adobe Dreamweaver CS6</a:t>
            </a:r>
            <a:r>
              <a:rPr lang="zh-CN" altLang="en-US" sz="1400" dirty="0" smtClean="0">
                <a:solidFill>
                  <a:srgbClr val="0070C0"/>
                </a:solidFill>
                <a:latin typeface="幼圆" panose="02010509060101010101" pitchFamily="49" charset="-122"/>
                <a:ea typeface="幼圆" panose="02010509060101010101" pitchFamily="49" charset="-122"/>
              </a:rPr>
              <a:t>的</a:t>
            </a:r>
            <a:r>
              <a:rPr lang="zh-CN" altLang="en-US" sz="1400" dirty="0" smtClean="0">
                <a:solidFill>
                  <a:srgbClr val="0070C0"/>
                </a:solidFill>
                <a:latin typeface="幼圆" panose="02010509060101010101" pitchFamily="49" charset="-122"/>
                <a:ea typeface="幼圆" panose="02010509060101010101" pitchFamily="49" charset="-122"/>
              </a:rPr>
              <a:t>软件界面和基本操作方法。</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创建站点。</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创建网页。</a:t>
            </a:r>
            <a:endParaRPr lang="en-US" altLang="zh-CN" sz="1400" dirty="0" smtClean="0">
              <a:solidFill>
                <a:srgbClr val="0070C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723108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a:t>开发工具</a:t>
            </a:r>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a:t>NetBeans</a:t>
            </a:r>
            <a:r>
              <a:rPr lang="zh-CN" altLang="zh-CN" dirty="0"/>
              <a:t>是一个为软件开发者而设计的自由、开放的</a:t>
            </a:r>
            <a:r>
              <a:rPr lang="en-US" altLang="zh-CN" dirty="0"/>
              <a:t>IDE</a:t>
            </a:r>
            <a:r>
              <a:rPr lang="zh-CN" altLang="zh-CN" dirty="0"/>
              <a:t>（</a:t>
            </a:r>
            <a:r>
              <a:rPr lang="zh-CN" altLang="zh-CN" dirty="0">
                <a:solidFill>
                  <a:srgbClr val="FF0000"/>
                </a:solidFill>
              </a:rPr>
              <a:t>集成开发环境</a:t>
            </a:r>
            <a:r>
              <a:rPr lang="zh-CN" altLang="zh-CN" dirty="0"/>
              <a:t>），包括建立桌面应用、企业级应用、</a:t>
            </a:r>
            <a:r>
              <a:rPr lang="en-US" altLang="zh-CN" dirty="0"/>
              <a:t>Web</a:t>
            </a:r>
            <a:r>
              <a:rPr lang="zh-CN" altLang="zh-CN" dirty="0"/>
              <a:t>开发和</a:t>
            </a:r>
            <a:r>
              <a:rPr lang="en-US" altLang="zh-CN" dirty="0"/>
              <a:t>Java</a:t>
            </a:r>
            <a:r>
              <a:rPr lang="zh-CN" altLang="zh-CN" dirty="0"/>
              <a:t>移动应用程序开发、</a:t>
            </a:r>
            <a:r>
              <a:rPr lang="en-US" altLang="zh-CN" dirty="0"/>
              <a:t>C/C++</a:t>
            </a:r>
            <a:r>
              <a:rPr lang="zh-CN" altLang="zh-CN" dirty="0"/>
              <a:t>，甚至</a:t>
            </a:r>
            <a:r>
              <a:rPr lang="en-US" altLang="zh-CN" dirty="0"/>
              <a:t>Ruby</a:t>
            </a:r>
            <a:r>
              <a:rPr lang="zh-CN" altLang="zh-CN" dirty="0"/>
              <a:t>。</a:t>
            </a:r>
          </a:p>
          <a:p>
            <a:pPr lvl="1"/>
            <a:r>
              <a:rPr lang="en-US" altLang="zh-CN" dirty="0"/>
              <a:t>NetBeans</a:t>
            </a:r>
            <a:r>
              <a:rPr lang="zh-CN" altLang="zh-CN" dirty="0"/>
              <a:t>可以帮助开发人员编写、编译、调试和部署</a:t>
            </a:r>
            <a:r>
              <a:rPr lang="en-US" altLang="zh-CN" dirty="0"/>
              <a:t>Java</a:t>
            </a:r>
            <a:r>
              <a:rPr lang="zh-CN" altLang="zh-CN" dirty="0"/>
              <a:t>应用，并将版本控制和</a:t>
            </a:r>
            <a:r>
              <a:rPr lang="en-US" altLang="zh-CN" dirty="0"/>
              <a:t>XML</a:t>
            </a:r>
            <a:r>
              <a:rPr lang="zh-CN" altLang="zh-CN" dirty="0"/>
              <a:t>编辑融入其众多功能之中</a:t>
            </a:r>
            <a:r>
              <a:rPr lang="zh-CN" altLang="zh-CN" dirty="0" smtClean="0"/>
              <a:t>。</a:t>
            </a:r>
            <a:endParaRPr lang="en-US" altLang="zh-CN" dirty="0" smtClean="0"/>
          </a:p>
          <a:p>
            <a:pPr lvl="1"/>
            <a:r>
              <a:rPr lang="en-US" altLang="zh-CN" dirty="0" err="1" smtClean="0"/>
              <a:t>NetBeans</a:t>
            </a:r>
            <a:r>
              <a:rPr lang="zh-CN" altLang="zh-CN" dirty="0"/>
              <a:t>可以非常方便的安装于多种操作系统平台，包括</a:t>
            </a:r>
            <a:r>
              <a:rPr lang="en-US" altLang="zh-CN" dirty="0"/>
              <a:t>Windows</a:t>
            </a:r>
            <a:r>
              <a:rPr lang="zh-CN" altLang="zh-CN" dirty="0"/>
              <a:t>、</a:t>
            </a:r>
            <a:r>
              <a:rPr lang="en-US" altLang="zh-CN" dirty="0"/>
              <a:t>Linux</a:t>
            </a:r>
            <a:r>
              <a:rPr lang="zh-CN" altLang="zh-CN" dirty="0"/>
              <a:t>、</a:t>
            </a:r>
            <a:r>
              <a:rPr lang="en-US" altLang="zh-CN" dirty="0"/>
              <a:t>Mac OS</a:t>
            </a:r>
            <a:r>
              <a:rPr lang="zh-CN" altLang="zh-CN" dirty="0"/>
              <a:t>和</a:t>
            </a:r>
            <a:r>
              <a:rPr lang="en-US" altLang="zh-CN" dirty="0"/>
              <a:t>Solaris</a:t>
            </a:r>
            <a:r>
              <a:rPr lang="zh-CN" altLang="zh-CN" dirty="0"/>
              <a:t>等操作系统。</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zh-CN" dirty="0"/>
              <a:t>网站开发工具</a:t>
            </a:r>
            <a:r>
              <a:rPr lang="en-US" altLang="zh-CN" dirty="0"/>
              <a:t>- Oracle </a:t>
            </a:r>
            <a:r>
              <a:rPr lang="en-US" altLang="zh-CN" dirty="0" err="1"/>
              <a:t>Netbeans</a:t>
            </a:r>
            <a:endParaRPr lang="zh-CN" altLang="en-US"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498682"/>
            <a:ext cx="2160240" cy="610423"/>
          </a:xfrm>
          <a:prstGeom prst="rect">
            <a:avLst/>
          </a:prstGeom>
        </p:spPr>
      </p:pic>
    </p:spTree>
    <p:extLst>
      <p:ext uri="{BB962C8B-B14F-4D97-AF65-F5344CB8AC3E}">
        <p14:creationId xmlns:p14="http://schemas.microsoft.com/office/powerpoint/2010/main" val="53631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a:t>开发工具</a:t>
            </a:r>
          </a:p>
        </p:txBody>
      </p:sp>
      <p:sp>
        <p:nvSpPr>
          <p:cNvPr id="3" name="内容占位符 2"/>
          <p:cNvSpPr>
            <a:spLocks noGrp="1"/>
          </p:cNvSpPr>
          <p:nvPr>
            <p:ph idx="1"/>
          </p:nvPr>
        </p:nvSpPr>
        <p:spPr/>
        <p:txBody>
          <a:bodyPr/>
          <a:lstStyle/>
          <a:p>
            <a:r>
              <a:rPr lang="zh-CN" altLang="en-US" dirty="0" smtClean="0"/>
              <a:t>主要特点</a:t>
            </a:r>
            <a:endParaRPr lang="en-US" altLang="zh-CN" dirty="0" smtClean="0"/>
          </a:p>
          <a:p>
            <a:pPr lvl="1"/>
            <a:r>
              <a:rPr lang="zh-CN" altLang="en-US" dirty="0">
                <a:solidFill>
                  <a:srgbClr val="FF0000"/>
                </a:solidFill>
              </a:rPr>
              <a:t>功能全面的</a:t>
            </a:r>
            <a:r>
              <a:rPr lang="en-US" altLang="zh-CN" dirty="0">
                <a:solidFill>
                  <a:srgbClr val="FF0000"/>
                </a:solidFill>
              </a:rPr>
              <a:t>Web</a:t>
            </a:r>
            <a:r>
              <a:rPr lang="zh-CN" altLang="en-US" dirty="0">
                <a:solidFill>
                  <a:srgbClr val="FF0000"/>
                </a:solidFill>
              </a:rPr>
              <a:t>应用开发</a:t>
            </a:r>
            <a:r>
              <a:rPr lang="zh-CN" altLang="en-US" dirty="0" smtClean="0">
                <a:solidFill>
                  <a:srgbClr val="FF0000"/>
                </a:solidFill>
              </a:rPr>
              <a:t>环境</a:t>
            </a:r>
            <a:r>
              <a:rPr lang="zh-CN" altLang="en-US" dirty="0">
                <a:solidFill>
                  <a:srgbClr val="FF0000"/>
                </a:solidFill>
              </a:rPr>
              <a:t>：</a:t>
            </a:r>
            <a:r>
              <a:rPr lang="zh-CN" altLang="en-US" dirty="0" smtClean="0"/>
              <a:t>开发</a:t>
            </a:r>
            <a:r>
              <a:rPr lang="zh-CN" altLang="en-US" dirty="0"/>
              <a:t>者可通过页面检查、</a:t>
            </a:r>
            <a:r>
              <a:rPr lang="en-US" altLang="zh-CN" dirty="0" smtClean="0"/>
              <a:t>CSS</a:t>
            </a:r>
            <a:r>
              <a:rPr lang="zh-CN" altLang="en-US" dirty="0" smtClean="0"/>
              <a:t>样式</a:t>
            </a:r>
            <a:r>
              <a:rPr lang="zh-CN" altLang="en-US" dirty="0"/>
              <a:t>编辑器和</a:t>
            </a:r>
            <a:r>
              <a:rPr lang="en-US" altLang="zh-CN" dirty="0" smtClean="0"/>
              <a:t>JavaScript</a:t>
            </a:r>
            <a:r>
              <a:rPr lang="zh-CN" altLang="en-US" dirty="0" smtClean="0"/>
              <a:t>编辑器</a:t>
            </a:r>
            <a:r>
              <a:rPr lang="zh-CN" altLang="en-US" dirty="0"/>
              <a:t>、调试器</a:t>
            </a:r>
            <a:r>
              <a:rPr lang="zh-CN" altLang="en-US" dirty="0" smtClean="0"/>
              <a:t>等工具</a:t>
            </a:r>
            <a:r>
              <a:rPr lang="zh-CN" altLang="en-US" dirty="0"/>
              <a:t>来提升开发效率</a:t>
            </a:r>
            <a:r>
              <a:rPr lang="zh-CN" altLang="en-US" dirty="0" smtClean="0"/>
              <a:t>。</a:t>
            </a:r>
            <a:endParaRPr lang="en-US" altLang="zh-CN" dirty="0" smtClean="0"/>
          </a:p>
          <a:p>
            <a:pPr lvl="1"/>
            <a:r>
              <a:rPr lang="en-US" altLang="zh-CN" dirty="0" err="1">
                <a:solidFill>
                  <a:srgbClr val="FF0000"/>
                </a:solidFill>
              </a:rPr>
              <a:t>NetBeansHTTP</a:t>
            </a:r>
            <a:r>
              <a:rPr lang="zh-CN" altLang="en-US" dirty="0" smtClean="0">
                <a:solidFill>
                  <a:srgbClr val="FF0000"/>
                </a:solidFill>
              </a:rPr>
              <a:t>监视器：</a:t>
            </a:r>
            <a:r>
              <a:rPr lang="zh-CN" altLang="en-US" dirty="0" smtClean="0"/>
              <a:t>开发</a:t>
            </a:r>
            <a:r>
              <a:rPr lang="zh-CN" altLang="en-US" dirty="0"/>
              <a:t>者可以通过</a:t>
            </a:r>
            <a:r>
              <a:rPr lang="en-US" altLang="zh-CN" dirty="0"/>
              <a:t>HTTP</a:t>
            </a:r>
            <a:r>
              <a:rPr lang="zh-CN" altLang="en-US" dirty="0"/>
              <a:t>监视器来监视请求、</a:t>
            </a:r>
            <a:r>
              <a:rPr lang="en-US" altLang="zh-CN" dirty="0"/>
              <a:t>HTTP header</a:t>
            </a:r>
            <a:r>
              <a:rPr lang="zh-CN" altLang="en-US" dirty="0"/>
              <a:t>、</a:t>
            </a:r>
            <a:r>
              <a:rPr lang="en-US" altLang="zh-CN" dirty="0"/>
              <a:t>cookies</a:t>
            </a:r>
            <a:r>
              <a:rPr lang="zh-CN" altLang="en-US" dirty="0"/>
              <a:t>、会话、</a:t>
            </a:r>
            <a:r>
              <a:rPr lang="en-US" altLang="zh-CN" dirty="0"/>
              <a:t>servlet</a:t>
            </a:r>
            <a:r>
              <a:rPr lang="zh-CN" altLang="en-US" dirty="0"/>
              <a:t>上下文及客户端</a:t>
            </a:r>
            <a:r>
              <a:rPr lang="en-US" altLang="zh-CN" dirty="0"/>
              <a:t>/</a:t>
            </a:r>
            <a:r>
              <a:rPr lang="zh-CN" altLang="en-US" dirty="0"/>
              <a:t>服务器端参数，并将其输出到一个日志中进行</a:t>
            </a:r>
            <a:r>
              <a:rPr lang="zh-CN" altLang="en-US" dirty="0" smtClean="0"/>
              <a:t>查看。</a:t>
            </a:r>
            <a:endParaRPr lang="en-US" altLang="zh-CN" dirty="0" smtClean="0"/>
          </a:p>
          <a:p>
            <a:pPr lvl="1"/>
            <a:r>
              <a:rPr lang="zh-CN" altLang="en-US" dirty="0">
                <a:solidFill>
                  <a:srgbClr val="FF0000"/>
                </a:solidFill>
              </a:rPr>
              <a:t>代码自动</a:t>
            </a:r>
            <a:r>
              <a:rPr lang="zh-CN" altLang="en-US" dirty="0" smtClean="0">
                <a:solidFill>
                  <a:srgbClr val="FF0000"/>
                </a:solidFill>
              </a:rPr>
              <a:t>完成：</a:t>
            </a:r>
            <a:r>
              <a:rPr lang="zh-CN" altLang="en-US" dirty="0" smtClean="0"/>
              <a:t>在</a:t>
            </a:r>
            <a:r>
              <a:rPr lang="en-US" altLang="zh-CN" dirty="0" err="1" smtClean="0"/>
              <a:t>NetBeans</a:t>
            </a:r>
            <a:r>
              <a:rPr lang="zh-CN" altLang="en-US" dirty="0"/>
              <a:t>使用中，可以只键入几个字符</a:t>
            </a:r>
            <a:r>
              <a:rPr lang="zh-CN" altLang="en-US" dirty="0" smtClean="0"/>
              <a:t>，该工具会</a:t>
            </a:r>
            <a:r>
              <a:rPr lang="zh-CN" altLang="en-US" dirty="0"/>
              <a:t>显示可用于自动完成表达式的可能类、方法或者变量等的列表。</a:t>
            </a:r>
            <a:endParaRPr lang="zh-CN"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zh-CN" dirty="0"/>
              <a:t>网站开发工具</a:t>
            </a:r>
            <a:r>
              <a:rPr lang="en-US" altLang="zh-CN" dirty="0"/>
              <a:t>- Oracle </a:t>
            </a:r>
            <a:r>
              <a:rPr lang="en-US" altLang="zh-CN" dirty="0" err="1"/>
              <a:t>Netbeans</a:t>
            </a:r>
            <a:endParaRPr lang="zh-CN" altLang="en-US" dirty="0"/>
          </a:p>
        </p:txBody>
      </p:sp>
    </p:spTree>
    <p:extLst>
      <p:ext uri="{BB962C8B-B14F-4D97-AF65-F5344CB8AC3E}">
        <p14:creationId xmlns:p14="http://schemas.microsoft.com/office/powerpoint/2010/main" val="411674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a:t>开发工具</a:t>
            </a:r>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a:t>Visual Studio</a:t>
            </a:r>
            <a:r>
              <a:rPr lang="zh-CN" altLang="en-US" dirty="0"/>
              <a:t>是微软公司开发的一个丰富的</a:t>
            </a:r>
            <a:r>
              <a:rPr lang="zh-CN" altLang="en-US" dirty="0">
                <a:solidFill>
                  <a:srgbClr val="FF0000"/>
                </a:solidFill>
              </a:rPr>
              <a:t>集成开发环境</a:t>
            </a:r>
            <a:r>
              <a:rPr lang="zh-CN" altLang="en-US" dirty="0"/>
              <a:t>，可用于创建</a:t>
            </a:r>
            <a:r>
              <a:rPr lang="en-US" altLang="zh-CN" dirty="0"/>
              <a:t>Windows</a:t>
            </a:r>
            <a:r>
              <a:rPr lang="zh-CN" altLang="en-US" dirty="0"/>
              <a:t>、</a:t>
            </a:r>
            <a:r>
              <a:rPr lang="en-US" altLang="zh-CN" dirty="0"/>
              <a:t>Android</a:t>
            </a:r>
            <a:r>
              <a:rPr lang="zh-CN" altLang="en-US" dirty="0"/>
              <a:t>、</a:t>
            </a:r>
            <a:r>
              <a:rPr lang="en-US" altLang="zh-CN" dirty="0"/>
              <a:t>iOS</a:t>
            </a:r>
            <a:r>
              <a:rPr lang="zh-CN" altLang="en-US" dirty="0"/>
              <a:t>应用程序以及</a:t>
            </a:r>
            <a:r>
              <a:rPr lang="en-US" altLang="zh-CN" dirty="0"/>
              <a:t>Web</a:t>
            </a:r>
            <a:r>
              <a:rPr lang="zh-CN" altLang="en-US" dirty="0"/>
              <a:t>应用程序</a:t>
            </a:r>
            <a:r>
              <a:rPr lang="zh-CN" altLang="en-US" dirty="0" smtClean="0"/>
              <a:t>。</a:t>
            </a:r>
            <a:endParaRPr lang="en-US" altLang="zh-CN" dirty="0" smtClean="0"/>
          </a:p>
          <a:p>
            <a:pPr lvl="1"/>
            <a:r>
              <a:rPr lang="zh-CN" altLang="en-US" dirty="0">
                <a:solidFill>
                  <a:srgbClr val="FF0000"/>
                </a:solidFill>
              </a:rPr>
              <a:t>使用</a:t>
            </a:r>
            <a:r>
              <a:rPr lang="en-US" altLang="zh-CN" dirty="0">
                <a:solidFill>
                  <a:srgbClr val="FF0000"/>
                </a:solidFill>
              </a:rPr>
              <a:t>.NET Framework</a:t>
            </a:r>
            <a:r>
              <a:rPr lang="zh-CN" altLang="en-US" dirty="0">
                <a:solidFill>
                  <a:srgbClr val="FF0000"/>
                </a:solidFill>
              </a:rPr>
              <a:t>的功能</a:t>
            </a:r>
            <a:r>
              <a:rPr lang="zh-CN" altLang="en-US" dirty="0"/>
              <a:t>，为开发人员提供了可简化</a:t>
            </a:r>
            <a:r>
              <a:rPr lang="en-US" altLang="zh-CN" dirty="0"/>
              <a:t>ASP Web</a:t>
            </a:r>
            <a:r>
              <a:rPr lang="zh-CN" altLang="en-US" dirty="0"/>
              <a:t>应用程序和</a:t>
            </a:r>
            <a:r>
              <a:rPr lang="en-US" altLang="zh-CN" dirty="0"/>
              <a:t>XML Web services</a:t>
            </a:r>
            <a:r>
              <a:rPr lang="zh-CN" altLang="en-US" dirty="0"/>
              <a:t>开发的关键技术。</a:t>
            </a:r>
            <a:endParaRPr lang="zh-CN"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a:t>网站开发工具</a:t>
            </a:r>
            <a:r>
              <a:rPr lang="en-US" altLang="zh-CN" dirty="0"/>
              <a:t>- Microsoft Visual Studio</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213" y="3505572"/>
            <a:ext cx="2849574" cy="1424787"/>
          </a:xfrm>
          <a:prstGeom prst="rect">
            <a:avLst/>
          </a:prstGeom>
        </p:spPr>
      </p:pic>
    </p:spTree>
    <p:extLst>
      <p:ext uri="{BB962C8B-B14F-4D97-AF65-F5344CB8AC3E}">
        <p14:creationId xmlns:p14="http://schemas.microsoft.com/office/powerpoint/2010/main" val="185087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a:t>开发工具</a:t>
            </a:r>
          </a:p>
        </p:txBody>
      </p:sp>
      <p:sp>
        <p:nvSpPr>
          <p:cNvPr id="3" name="内容占位符 2"/>
          <p:cNvSpPr>
            <a:spLocks noGrp="1"/>
          </p:cNvSpPr>
          <p:nvPr>
            <p:ph idx="1"/>
          </p:nvPr>
        </p:nvSpPr>
        <p:spPr/>
        <p:txBody>
          <a:bodyPr/>
          <a:lstStyle/>
          <a:p>
            <a:r>
              <a:rPr lang="zh-CN" altLang="en-US" dirty="0" smtClean="0"/>
              <a:t>主要特点</a:t>
            </a:r>
            <a:endParaRPr lang="en-US" altLang="zh-CN" dirty="0" smtClean="0"/>
          </a:p>
          <a:p>
            <a:pPr lvl="1"/>
            <a:r>
              <a:rPr lang="zh-CN" altLang="en-US" dirty="0">
                <a:solidFill>
                  <a:srgbClr val="FF0000"/>
                </a:solidFill>
              </a:rPr>
              <a:t>强大而免费的集成开发环境：</a:t>
            </a:r>
            <a:r>
              <a:rPr lang="zh-CN" altLang="en-US" dirty="0"/>
              <a:t>提供了一款可供各个开发者、开源源代码项目、学术研究、教育和小型专业团队免费使用的产品：</a:t>
            </a:r>
            <a:r>
              <a:rPr lang="en-US" altLang="zh-CN" dirty="0">
                <a:solidFill>
                  <a:srgbClr val="FF0000"/>
                </a:solidFill>
              </a:rPr>
              <a:t>Visual Studio Community</a:t>
            </a:r>
            <a:r>
              <a:rPr lang="zh-CN" altLang="en-US" dirty="0"/>
              <a:t>。</a:t>
            </a:r>
            <a:endParaRPr lang="en-US" altLang="zh-CN" dirty="0"/>
          </a:p>
          <a:p>
            <a:pPr lvl="1"/>
            <a:r>
              <a:rPr lang="zh-CN" altLang="en-US" dirty="0">
                <a:solidFill>
                  <a:srgbClr val="FF0000"/>
                </a:solidFill>
              </a:rPr>
              <a:t>功能强大的编码工具：</a:t>
            </a:r>
            <a:r>
              <a:rPr lang="zh-CN" altLang="en-US" dirty="0"/>
              <a:t>可以轻松自如的进行编码、能够快速查找和修复代码问题</a:t>
            </a:r>
            <a:r>
              <a:rPr lang="zh-CN" altLang="en-US" dirty="0" smtClean="0"/>
              <a:t>。</a:t>
            </a:r>
            <a:endParaRPr lang="en-US" altLang="zh-CN" dirty="0" smtClean="0"/>
          </a:p>
          <a:p>
            <a:pPr lvl="1"/>
            <a:r>
              <a:rPr lang="zh-CN" altLang="en-US" dirty="0">
                <a:solidFill>
                  <a:srgbClr val="FF0000"/>
                </a:solidFill>
              </a:rPr>
              <a:t>项目模板基于新型</a:t>
            </a:r>
            <a:r>
              <a:rPr lang="en-US" altLang="zh-CN" dirty="0" smtClean="0">
                <a:solidFill>
                  <a:srgbClr val="FF0000"/>
                </a:solidFill>
              </a:rPr>
              <a:t>Bootstrap</a:t>
            </a:r>
            <a:r>
              <a:rPr lang="zh-CN" altLang="en-US" dirty="0">
                <a:solidFill>
                  <a:srgbClr val="FF0000"/>
                </a:solidFill>
              </a:rPr>
              <a:t>：</a:t>
            </a:r>
            <a:r>
              <a:rPr lang="zh-CN" altLang="en-US" dirty="0"/>
              <a:t>采用响应式设计，使项目能够自动利用</a:t>
            </a:r>
            <a:r>
              <a:rPr lang="en-US" altLang="zh-CN" dirty="0"/>
              <a:t>CSS</a:t>
            </a:r>
            <a:r>
              <a:rPr lang="zh-CN" altLang="en-US" dirty="0"/>
              <a:t>媒体查询与设备宽度相匹配，同时提供了品种丰富的模板，</a:t>
            </a:r>
            <a:endParaRPr lang="en-US" altLang="zh-CN" dirty="0" smtClean="0"/>
          </a:p>
          <a:p>
            <a:pPr lvl="1"/>
            <a:r>
              <a:rPr lang="en-US" altLang="zh-CN" dirty="0">
                <a:solidFill>
                  <a:srgbClr val="FF0000"/>
                </a:solidFill>
              </a:rPr>
              <a:t>Web</a:t>
            </a:r>
            <a:r>
              <a:rPr lang="zh-CN" altLang="en-US" dirty="0">
                <a:solidFill>
                  <a:srgbClr val="FF0000"/>
                </a:solidFill>
              </a:rPr>
              <a:t>工具与框架的支持</a:t>
            </a:r>
            <a:r>
              <a:rPr lang="zh-CN" altLang="en-US" dirty="0" smtClean="0">
                <a:solidFill>
                  <a:srgbClr val="FF0000"/>
                </a:solidFill>
              </a:rPr>
              <a:t>：</a:t>
            </a:r>
            <a:r>
              <a:rPr lang="zh-CN" altLang="en-US" dirty="0" smtClean="0"/>
              <a:t>可</a:t>
            </a:r>
            <a:r>
              <a:rPr lang="zh-CN" altLang="en-US" dirty="0"/>
              <a:t>使用 </a:t>
            </a:r>
            <a:r>
              <a:rPr lang="en-US" altLang="zh-CN" dirty="0"/>
              <a:t>ASP.NET</a:t>
            </a:r>
            <a:r>
              <a:rPr lang="zh-CN" altLang="en-US" dirty="0"/>
              <a:t>、</a:t>
            </a:r>
            <a:r>
              <a:rPr lang="en-US" altLang="zh-CN" dirty="0"/>
              <a:t>Node.js</a:t>
            </a:r>
            <a:r>
              <a:rPr lang="zh-CN" altLang="en-US" dirty="0"/>
              <a:t>、</a:t>
            </a:r>
            <a:r>
              <a:rPr lang="en-US" altLang="zh-CN" dirty="0"/>
              <a:t>Python </a:t>
            </a:r>
            <a:r>
              <a:rPr lang="zh-CN" altLang="en-US" dirty="0"/>
              <a:t>和 </a:t>
            </a:r>
            <a:r>
              <a:rPr lang="en-US" altLang="zh-CN" dirty="0"/>
              <a:t>JavaScript </a:t>
            </a:r>
            <a:r>
              <a:rPr lang="zh-CN" altLang="en-US" dirty="0"/>
              <a:t>针对 </a:t>
            </a:r>
            <a:r>
              <a:rPr lang="en-US" altLang="zh-CN" dirty="0"/>
              <a:t>Web </a:t>
            </a:r>
            <a:r>
              <a:rPr lang="zh-CN" altLang="en-US" dirty="0"/>
              <a:t>进行</a:t>
            </a:r>
            <a:r>
              <a:rPr lang="zh-CN" altLang="en-US" dirty="0" smtClean="0"/>
              <a:t>开发，也</a:t>
            </a:r>
            <a:r>
              <a:rPr lang="zh-CN" altLang="en-US" dirty="0"/>
              <a:t>可以使用强大的</a:t>
            </a:r>
            <a:r>
              <a:rPr lang="en-US" altLang="zh-CN" dirty="0"/>
              <a:t>Web</a:t>
            </a:r>
            <a:r>
              <a:rPr lang="zh-CN" altLang="en-US" dirty="0"/>
              <a:t>框架，如</a:t>
            </a:r>
            <a:r>
              <a:rPr lang="en-US" altLang="zh-CN" dirty="0" err="1"/>
              <a:t>AngularJS</a:t>
            </a:r>
            <a:r>
              <a:rPr lang="zh-CN" altLang="en-US" dirty="0"/>
              <a:t>、</a:t>
            </a:r>
            <a:r>
              <a:rPr lang="en-US" altLang="zh-CN" dirty="0" smtClean="0"/>
              <a:t>jQuery</a:t>
            </a:r>
            <a:r>
              <a:rPr lang="zh-CN" altLang="en-US" dirty="0" smtClean="0"/>
              <a:t>等。</a:t>
            </a:r>
            <a:endParaRPr lang="zh-CN"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zh-CN" dirty="0" smtClean="0"/>
              <a:t>网站</a:t>
            </a:r>
            <a:r>
              <a:rPr lang="zh-CN" altLang="zh-CN" dirty="0"/>
              <a:t>开发工具</a:t>
            </a:r>
            <a:r>
              <a:rPr lang="en-US" altLang="zh-CN" dirty="0"/>
              <a:t>- Microsoft Visual Studio</a:t>
            </a:r>
            <a:endParaRPr lang="zh-CN" altLang="en-US" dirty="0"/>
          </a:p>
        </p:txBody>
      </p:sp>
    </p:spTree>
    <p:extLst>
      <p:ext uri="{BB962C8B-B14F-4D97-AF65-F5344CB8AC3E}">
        <p14:creationId xmlns:p14="http://schemas.microsoft.com/office/powerpoint/2010/main" val="232305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pic>
        <p:nvPicPr>
          <p:cNvPr id="7" name="图片 6"/>
          <p:cNvPicPr>
            <a:picLocks noChangeAspect="1"/>
          </p:cNvPicPr>
          <p:nvPr/>
        </p:nvPicPr>
        <p:blipFill>
          <a:blip r:embed="rId3"/>
          <a:stretch>
            <a:fillRect/>
          </a:stretch>
        </p:blipFill>
        <p:spPr>
          <a:xfrm>
            <a:off x="1151336" y="1070803"/>
            <a:ext cx="2880320" cy="1042167"/>
          </a:xfrm>
          <a:prstGeom prst="rect">
            <a:avLst/>
          </a:prstGeom>
        </p:spPr>
      </p:pic>
      <p:sp>
        <p:nvSpPr>
          <p:cNvPr id="8" name="文本框 7"/>
          <p:cNvSpPr txBox="1"/>
          <p:nvPr/>
        </p:nvSpPr>
        <p:spPr>
          <a:xfrm>
            <a:off x="1187624" y="2065412"/>
            <a:ext cx="6696744" cy="1723549"/>
          </a:xfrm>
          <a:prstGeom prst="rect">
            <a:avLst/>
          </a:prstGeom>
          <a:noFill/>
        </p:spPr>
        <p:txBody>
          <a:bodyPr wrap="square" rtlCol="0">
            <a:spAutoFit/>
          </a:bodyPr>
          <a:lstStyle/>
          <a:p>
            <a:pPr>
              <a:lnSpc>
                <a:spcPct val="150000"/>
              </a:lnSpc>
            </a:pPr>
            <a:r>
              <a:rPr lang="zh-CN" altLang="en-US" sz="2000" dirty="0" smtClean="0">
                <a:solidFill>
                  <a:srgbClr val="FF0000"/>
                </a:solidFill>
                <a:latin typeface="幼圆" panose="02010509060101010101" pitchFamily="49" charset="-122"/>
                <a:ea typeface="幼圆" panose="02010509060101010101" pitchFamily="49" charset="-122"/>
              </a:rPr>
              <a:t>现场演示：</a:t>
            </a:r>
            <a:endParaRPr lang="en-US" altLang="zh-CN" sz="2000" dirty="0" smtClean="0">
              <a:solidFill>
                <a:srgbClr val="FF000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在</a:t>
            </a:r>
            <a:r>
              <a:rPr lang="en-US" altLang="zh-CN" sz="1400" dirty="0" smtClean="0">
                <a:solidFill>
                  <a:srgbClr val="0070C0"/>
                </a:solidFill>
                <a:latin typeface="幼圆" panose="02010509060101010101" pitchFamily="49" charset="-122"/>
                <a:ea typeface="幼圆" panose="02010509060101010101" pitchFamily="49" charset="-122"/>
              </a:rPr>
              <a:t>Windows </a:t>
            </a:r>
            <a:r>
              <a:rPr lang="en-US" altLang="zh-CN" sz="1400" dirty="0" smtClean="0">
                <a:solidFill>
                  <a:srgbClr val="0070C0"/>
                </a:solidFill>
                <a:latin typeface="幼圆" panose="02010509060101010101" pitchFamily="49" charset="-122"/>
                <a:ea typeface="幼圆" panose="02010509060101010101" pitchFamily="49" charset="-122"/>
              </a:rPr>
              <a:t>7</a:t>
            </a:r>
            <a:r>
              <a:rPr lang="zh-CN" altLang="en-US" sz="1400" dirty="0" smtClean="0">
                <a:solidFill>
                  <a:srgbClr val="0070C0"/>
                </a:solidFill>
                <a:latin typeface="幼圆" panose="02010509060101010101" pitchFamily="49" charset="-122"/>
                <a:ea typeface="幼圆" panose="02010509060101010101" pitchFamily="49" charset="-122"/>
              </a:rPr>
              <a:t>系统平台上安装</a:t>
            </a:r>
            <a:r>
              <a:rPr lang="en-US" altLang="zh-CN" sz="1400" dirty="0">
                <a:solidFill>
                  <a:srgbClr val="0070C0"/>
                </a:solidFill>
                <a:latin typeface="幼圆" panose="02010509060101010101" pitchFamily="49" charset="-122"/>
                <a:ea typeface="幼圆" panose="02010509060101010101" pitchFamily="49" charset="-122"/>
              </a:rPr>
              <a:t>Microsoft Visual Studio Community </a:t>
            </a:r>
            <a:r>
              <a:rPr lang="en-US" altLang="zh-CN" sz="1400" dirty="0" smtClean="0">
                <a:solidFill>
                  <a:srgbClr val="0070C0"/>
                </a:solidFill>
                <a:latin typeface="幼圆" panose="02010509060101010101" pitchFamily="49" charset="-122"/>
                <a:ea typeface="幼圆" panose="02010509060101010101" pitchFamily="49" charset="-122"/>
              </a:rPr>
              <a:t>2015</a:t>
            </a:r>
            <a:r>
              <a:rPr lang="zh-CN" altLang="en-US" sz="1400" dirty="0" smtClean="0">
                <a:solidFill>
                  <a:srgbClr val="0070C0"/>
                </a:solidFill>
                <a:latin typeface="幼圆" panose="02010509060101010101" pitchFamily="49" charset="-122"/>
                <a:ea typeface="幼圆" panose="02010509060101010101" pitchFamily="49" charset="-122"/>
              </a:rPr>
              <a:t>。</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en-US" altLang="zh-CN" sz="1400" dirty="0" smtClean="0">
                <a:solidFill>
                  <a:srgbClr val="0070C0"/>
                </a:solidFill>
                <a:latin typeface="幼圆" panose="02010509060101010101" pitchFamily="49" charset="-122"/>
                <a:ea typeface="幼圆" panose="02010509060101010101" pitchFamily="49" charset="-122"/>
              </a:rPr>
              <a:t>Microsoft VS Community 2015</a:t>
            </a:r>
            <a:r>
              <a:rPr lang="zh-CN" altLang="en-US" sz="1400" dirty="0" smtClean="0">
                <a:solidFill>
                  <a:srgbClr val="0070C0"/>
                </a:solidFill>
                <a:latin typeface="幼圆" panose="02010509060101010101" pitchFamily="49" charset="-122"/>
                <a:ea typeface="幼圆" panose="02010509060101010101" pitchFamily="49" charset="-122"/>
              </a:rPr>
              <a:t>的</a:t>
            </a:r>
            <a:r>
              <a:rPr lang="zh-CN" altLang="en-US" sz="1400" dirty="0" smtClean="0">
                <a:solidFill>
                  <a:srgbClr val="0070C0"/>
                </a:solidFill>
                <a:latin typeface="幼圆" panose="02010509060101010101" pitchFamily="49" charset="-122"/>
                <a:ea typeface="幼圆" panose="02010509060101010101" pitchFamily="49" charset="-122"/>
              </a:rPr>
              <a:t>软件界面与基本操作。</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创建网站。</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创建网页。</a:t>
            </a:r>
            <a:endParaRPr lang="en-US" altLang="zh-CN" sz="1400" dirty="0" smtClean="0">
              <a:solidFill>
                <a:srgbClr val="0070C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765989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a:t>
            </a:r>
            <a:r>
              <a:rPr lang="zh-CN" altLang="en-US" dirty="0" smtClean="0"/>
              <a:t>调试工具</a:t>
            </a:r>
            <a:endParaRPr lang="zh-CN" altLang="en-US" dirty="0"/>
          </a:p>
        </p:txBody>
      </p:sp>
      <p:sp>
        <p:nvSpPr>
          <p:cNvPr id="3" name="内容占位符 2"/>
          <p:cNvSpPr>
            <a:spLocks noGrp="1"/>
          </p:cNvSpPr>
          <p:nvPr>
            <p:ph idx="1"/>
          </p:nvPr>
        </p:nvSpPr>
        <p:spPr/>
        <p:txBody>
          <a:bodyPr/>
          <a:lstStyle/>
          <a:p>
            <a:r>
              <a:rPr lang="en-US" altLang="zh-CN" dirty="0" smtClean="0"/>
              <a:t>Web</a:t>
            </a:r>
            <a:r>
              <a:rPr lang="zh-CN" altLang="en-US" dirty="0" smtClean="0"/>
              <a:t>调试的含义：</a:t>
            </a:r>
            <a:endParaRPr lang="en-US" altLang="zh-CN" dirty="0" smtClean="0"/>
          </a:p>
          <a:p>
            <a:pPr lvl="1"/>
            <a:r>
              <a:rPr lang="zh-CN" altLang="en-US" dirty="0"/>
              <a:t>在</a:t>
            </a:r>
            <a:r>
              <a:rPr lang="en-US" altLang="zh-CN" dirty="0"/>
              <a:t>Web</a:t>
            </a:r>
            <a:r>
              <a:rPr lang="zh-CN" altLang="en-US" dirty="0"/>
              <a:t>应用开发过程中，开发人员通常需要借助</a:t>
            </a:r>
            <a:r>
              <a:rPr lang="zh-CN" altLang="en-US" dirty="0">
                <a:solidFill>
                  <a:srgbClr val="FF0000"/>
                </a:solidFill>
              </a:rPr>
              <a:t>浏览器</a:t>
            </a:r>
            <a:r>
              <a:rPr lang="zh-CN" altLang="en-US" dirty="0"/>
              <a:t>等</a:t>
            </a:r>
            <a:r>
              <a:rPr lang="zh-CN" altLang="en-US" dirty="0" smtClean="0"/>
              <a:t>工具了解</a:t>
            </a:r>
            <a:r>
              <a:rPr lang="zh-CN" altLang="en-US" dirty="0"/>
              <a:t>程序的执行情况，从而修正语法错误和逻辑错误，以确定程序的正确性、安全性和稳定性等</a:t>
            </a:r>
            <a:r>
              <a:rPr lang="zh-CN" altLang="en-US" dirty="0" smtClean="0"/>
              <a:t>。</a:t>
            </a:r>
            <a:endParaRPr lang="en-US" altLang="zh-CN" dirty="0" smtClean="0"/>
          </a:p>
          <a:p>
            <a:r>
              <a:rPr lang="en-US" altLang="zh-CN" dirty="0" smtClean="0"/>
              <a:t>Web</a:t>
            </a:r>
            <a:r>
              <a:rPr lang="zh-CN" altLang="en-US" dirty="0" smtClean="0"/>
              <a:t>调试的步骤：</a:t>
            </a:r>
            <a:endParaRPr lang="en-US" altLang="zh-CN" dirty="0" smtClean="0"/>
          </a:p>
          <a:p>
            <a:pPr lvl="1"/>
            <a:r>
              <a:rPr lang="zh-CN" altLang="en-US" dirty="0">
                <a:solidFill>
                  <a:srgbClr val="FF0000"/>
                </a:solidFill>
              </a:rPr>
              <a:t>错误</a:t>
            </a:r>
            <a:r>
              <a:rPr lang="zh-CN" altLang="en-US" dirty="0" smtClean="0">
                <a:solidFill>
                  <a:srgbClr val="FF0000"/>
                </a:solidFill>
              </a:rPr>
              <a:t>定位</a:t>
            </a:r>
            <a:endParaRPr lang="en-US" altLang="zh-CN" dirty="0" smtClean="0">
              <a:solidFill>
                <a:srgbClr val="FF0000"/>
              </a:solidFill>
            </a:endParaRPr>
          </a:p>
          <a:p>
            <a:pPr lvl="1"/>
            <a:r>
              <a:rPr lang="zh-CN" altLang="en-US" dirty="0" smtClean="0">
                <a:solidFill>
                  <a:srgbClr val="FF0000"/>
                </a:solidFill>
              </a:rPr>
              <a:t>修改</a:t>
            </a:r>
            <a:r>
              <a:rPr lang="zh-CN" altLang="en-US" dirty="0">
                <a:solidFill>
                  <a:srgbClr val="FF0000"/>
                </a:solidFill>
              </a:rPr>
              <a:t>设计和</a:t>
            </a:r>
            <a:r>
              <a:rPr lang="zh-CN" altLang="en-US" dirty="0" smtClean="0">
                <a:solidFill>
                  <a:srgbClr val="FF0000"/>
                </a:solidFill>
              </a:rPr>
              <a:t>代码</a:t>
            </a:r>
            <a:endParaRPr lang="en-US" altLang="zh-CN" dirty="0" smtClean="0">
              <a:solidFill>
                <a:srgbClr val="FF0000"/>
              </a:solidFill>
            </a:endParaRPr>
          </a:p>
          <a:p>
            <a:pPr lvl="1"/>
            <a:r>
              <a:rPr lang="zh-CN" altLang="en-US" dirty="0" smtClean="0">
                <a:solidFill>
                  <a:srgbClr val="FF0000"/>
                </a:solidFill>
              </a:rPr>
              <a:t>排除</a:t>
            </a:r>
            <a:r>
              <a:rPr lang="zh-CN" altLang="en-US" dirty="0">
                <a:solidFill>
                  <a:srgbClr val="FF0000"/>
                </a:solidFill>
              </a:rPr>
              <a:t>错误，防止引进新的错误</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4.1</a:t>
            </a:r>
            <a:r>
              <a:rPr lang="zh-CN" altLang="en-US" dirty="0" smtClean="0"/>
              <a:t>什么是</a:t>
            </a:r>
            <a:r>
              <a:rPr lang="en-US" altLang="zh-CN" dirty="0" smtClean="0"/>
              <a:t>Web</a:t>
            </a:r>
            <a:r>
              <a:rPr lang="zh-CN" altLang="en-US" dirty="0" smtClean="0"/>
              <a:t>调试</a:t>
            </a:r>
            <a:endParaRPr lang="zh-CN" altLang="en-US" dirty="0"/>
          </a:p>
        </p:txBody>
      </p:sp>
    </p:spTree>
    <p:extLst>
      <p:ext uri="{BB962C8B-B14F-4D97-AF65-F5344CB8AC3E}">
        <p14:creationId xmlns:p14="http://schemas.microsoft.com/office/powerpoint/2010/main" val="2851933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本章主要内容</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sz="half" idx="1"/>
          </p:nvPr>
        </p:nvSpPr>
        <p:spPr/>
        <p:txBody>
          <a:bodyPr/>
          <a:lstStyle/>
          <a:p>
            <a:r>
              <a:rPr lang="zh-CN" altLang="en-US" sz="2000" dirty="0" smtClean="0">
                <a:latin typeface="微软雅黑 Light" panose="020B0502040204020203" pitchFamily="34" charset="-122"/>
                <a:ea typeface="微软雅黑 Light" panose="020B0502040204020203" pitchFamily="34" charset="-122"/>
              </a:rPr>
              <a:t>开发工具综述</a:t>
            </a:r>
            <a:endParaRPr lang="en-US" altLang="zh-CN" sz="2000" dirty="0" smtClean="0">
              <a:latin typeface="微软雅黑 Light" panose="020B0502040204020203" pitchFamily="34" charset="-122"/>
              <a:ea typeface="微软雅黑 Light" panose="020B0502040204020203" pitchFamily="34" charset="-122"/>
            </a:endParaRPr>
          </a:p>
          <a:p>
            <a:r>
              <a:rPr lang="zh-CN" altLang="en-US" sz="2000" dirty="0" smtClean="0">
                <a:latin typeface="微软雅黑 Light" panose="020B0502040204020203" pitchFamily="34" charset="-122"/>
                <a:ea typeface="微软雅黑 Light" panose="020B0502040204020203" pitchFamily="34" charset="-122"/>
              </a:rPr>
              <a:t>原</a:t>
            </a:r>
            <a:r>
              <a:rPr lang="zh-CN" altLang="en-US" sz="2000" dirty="0">
                <a:latin typeface="微软雅黑 Light" panose="020B0502040204020203" pitchFamily="34" charset="-122"/>
                <a:ea typeface="微软雅黑 Light" panose="020B0502040204020203" pitchFamily="34" charset="-122"/>
              </a:rPr>
              <a:t>型</a:t>
            </a:r>
            <a:r>
              <a:rPr lang="zh-CN" altLang="en-US" sz="2000" dirty="0" smtClean="0">
                <a:latin typeface="微软雅黑 Light" panose="020B0502040204020203" pitchFamily="34" charset="-122"/>
                <a:ea typeface="微软雅黑 Light" panose="020B0502040204020203" pitchFamily="34" charset="-122"/>
              </a:rPr>
              <a:t>设计工具</a:t>
            </a:r>
            <a:endParaRPr lang="en-US" altLang="zh-CN" sz="2000" dirty="0" smtClean="0">
              <a:latin typeface="微软雅黑 Light" panose="020B0502040204020203" pitchFamily="34" charset="-122"/>
              <a:ea typeface="微软雅黑 Light" panose="020B0502040204020203" pitchFamily="34" charset="-122"/>
            </a:endParaRPr>
          </a:p>
          <a:p>
            <a:r>
              <a:rPr lang="zh-CN" altLang="en-US" sz="2000" dirty="0">
                <a:latin typeface="微软雅黑 Light" panose="020B0502040204020203" pitchFamily="34" charset="-122"/>
                <a:ea typeface="微软雅黑 Light" panose="020B0502040204020203" pitchFamily="34" charset="-122"/>
              </a:rPr>
              <a:t>开发</a:t>
            </a:r>
            <a:r>
              <a:rPr lang="zh-CN" altLang="en-US" sz="2000" dirty="0" smtClean="0">
                <a:latin typeface="微软雅黑 Light" panose="020B0502040204020203" pitchFamily="34" charset="-122"/>
                <a:ea typeface="微软雅黑 Light" panose="020B0502040204020203" pitchFamily="34" charset="-122"/>
              </a:rPr>
              <a:t>工具</a:t>
            </a:r>
            <a:endParaRPr lang="en-US" altLang="zh-CN" sz="2000" dirty="0" smtClean="0">
              <a:latin typeface="微软雅黑 Light" panose="020B0502040204020203" pitchFamily="34" charset="-122"/>
              <a:ea typeface="微软雅黑 Light" panose="020B0502040204020203" pitchFamily="34" charset="-122"/>
            </a:endParaRPr>
          </a:p>
          <a:p>
            <a:r>
              <a:rPr lang="zh-CN" altLang="en-US" sz="2000" dirty="0" smtClean="0">
                <a:latin typeface="微软雅黑 Light" panose="020B0502040204020203" pitchFamily="34" charset="-122"/>
                <a:ea typeface="微软雅黑 Light" panose="020B0502040204020203" pitchFamily="34" charset="-122"/>
              </a:rPr>
              <a:t>调试工具</a:t>
            </a:r>
            <a:endParaRPr lang="en-US" altLang="zh-CN" sz="2000" dirty="0" smtClean="0">
              <a:latin typeface="微软雅黑 Light" panose="020B0502040204020203" pitchFamily="34" charset="-122"/>
              <a:ea typeface="微软雅黑 Light" panose="020B0502040204020203" pitchFamily="34" charset="-122"/>
            </a:endParaRPr>
          </a:p>
          <a:p>
            <a:r>
              <a:rPr lang="zh-CN" altLang="en-US" sz="2000" dirty="0" smtClean="0">
                <a:latin typeface="微软雅黑 Light" panose="020B0502040204020203" pitchFamily="34" charset="-122"/>
                <a:ea typeface="微软雅黑 Light" panose="020B0502040204020203" pitchFamily="34" charset="-122"/>
              </a:rPr>
              <a:t>代码托管工具</a:t>
            </a:r>
            <a:endParaRPr lang="en-US" altLang="zh-CN" sz="2000" dirty="0" smtClean="0">
              <a:latin typeface="微软雅黑 Light" panose="020B0502040204020203" pitchFamily="34" charset="-122"/>
              <a:ea typeface="微软雅黑 Light" panose="020B0502040204020203" pitchFamily="34" charset="-122"/>
            </a:endParaRPr>
          </a:p>
          <a:p>
            <a:r>
              <a:rPr lang="zh-CN" altLang="en-US" sz="2000" dirty="0" smtClean="0">
                <a:latin typeface="微软雅黑 Light" panose="020B0502040204020203" pitchFamily="34" charset="-122"/>
                <a:ea typeface="微软雅黑 Light" panose="020B0502040204020203" pitchFamily="34" charset="-122"/>
              </a:rPr>
              <a:t>项目管理系统</a:t>
            </a:r>
            <a:endParaRPr lang="en-US" altLang="zh-CN" sz="2000" dirty="0">
              <a:latin typeface="微软雅黑 Light" panose="020B0502040204020203" pitchFamily="34" charset="-122"/>
              <a:ea typeface="微软雅黑 Light" panose="020B0502040204020203" pitchFamily="34" charset="-122"/>
            </a:endParaRPr>
          </a:p>
        </p:txBody>
      </p:sp>
      <p:pic>
        <p:nvPicPr>
          <p:cNvPr id="5" name="内容占位符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305" b="4314"/>
          <a:stretch/>
        </p:blipFill>
        <p:spPr>
          <a:xfrm>
            <a:off x="5436096" y="1633364"/>
            <a:ext cx="2430494" cy="2786639"/>
          </a:xfrm>
          <a:prstGeom prst="rect">
            <a:avLst/>
          </a:prstGeom>
          <a:noFill/>
          <a:ln>
            <a:noFill/>
          </a:ln>
        </p:spPr>
      </p:pic>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文本占位符 3"/>
          <p:cNvSpPr>
            <a:spLocks noGrp="1"/>
          </p:cNvSpPr>
          <p:nvPr>
            <p:ph type="body" sz="quarter" idx="13"/>
          </p:nvPr>
        </p:nvSpPr>
        <p:spPr/>
        <p:txBody>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a:t>
            </a:r>
            <a:r>
              <a:rPr lang="zh-CN" altLang="en-US" dirty="0" smtClean="0"/>
              <a:t>调试工具</a:t>
            </a:r>
            <a:endParaRPr lang="zh-CN" altLang="en-US" dirty="0"/>
          </a:p>
        </p:txBody>
      </p:sp>
      <p:sp>
        <p:nvSpPr>
          <p:cNvPr id="3" name="内容占位符 2"/>
          <p:cNvSpPr>
            <a:spLocks noGrp="1"/>
          </p:cNvSpPr>
          <p:nvPr>
            <p:ph idx="1"/>
          </p:nvPr>
        </p:nvSpPr>
        <p:spPr/>
        <p:txBody>
          <a:bodyPr/>
          <a:lstStyle/>
          <a:p>
            <a:r>
              <a:rPr lang="en-US" altLang="zh-CN" dirty="0">
                <a:solidFill>
                  <a:srgbClr val="FF0000"/>
                </a:solidFill>
              </a:rPr>
              <a:t>Mozilla </a:t>
            </a:r>
            <a:r>
              <a:rPr lang="en-US" altLang="zh-CN" dirty="0" smtClean="0">
                <a:solidFill>
                  <a:srgbClr val="FF0000"/>
                </a:solidFill>
              </a:rPr>
              <a:t>Firefox</a:t>
            </a:r>
            <a:endParaRPr lang="en-US" altLang="zh-CN" dirty="0"/>
          </a:p>
          <a:p>
            <a:pPr lvl="1"/>
            <a:r>
              <a:rPr lang="zh-CN" altLang="en-US" dirty="0" smtClean="0"/>
              <a:t>中</a:t>
            </a:r>
            <a:r>
              <a:rPr lang="zh-CN" altLang="en-US" dirty="0" smtClean="0"/>
              <a:t>文名称为</a:t>
            </a:r>
            <a:r>
              <a:rPr lang="zh-CN" altLang="en-US" dirty="0"/>
              <a:t>“火狐”，是一个</a:t>
            </a:r>
            <a:r>
              <a:rPr lang="zh-CN" altLang="en-US" dirty="0">
                <a:solidFill>
                  <a:srgbClr val="FF0000"/>
                </a:solidFill>
              </a:rPr>
              <a:t>开源网页</a:t>
            </a:r>
            <a:r>
              <a:rPr lang="zh-CN" altLang="en-US" dirty="0"/>
              <a:t>浏览器，使用</a:t>
            </a:r>
            <a:r>
              <a:rPr lang="en-US" altLang="zh-CN" dirty="0">
                <a:solidFill>
                  <a:srgbClr val="FF0000"/>
                </a:solidFill>
              </a:rPr>
              <a:t>Gecko</a:t>
            </a:r>
            <a:r>
              <a:rPr lang="zh-CN" altLang="en-US" dirty="0" smtClean="0"/>
              <a:t>引擎。原名“</a:t>
            </a:r>
            <a:r>
              <a:rPr lang="en-US" altLang="zh-CN" dirty="0" smtClean="0"/>
              <a:t>Phoenix”</a:t>
            </a:r>
            <a:r>
              <a:rPr lang="zh-CN" altLang="en-US" dirty="0" smtClean="0"/>
              <a:t>（凤凰），之后改名“</a:t>
            </a:r>
            <a:r>
              <a:rPr lang="en-US" altLang="zh-CN" dirty="0" smtClean="0"/>
              <a:t>Mozilla Firebird”</a:t>
            </a:r>
            <a:r>
              <a:rPr lang="zh-CN" altLang="en-US" dirty="0" smtClean="0"/>
              <a:t>（火鸟），再改为现在的名字。</a:t>
            </a:r>
            <a:endParaRPr lang="en-US" altLang="zh-CN" dirty="0" smtClean="0"/>
          </a:p>
          <a:p>
            <a:pPr lvl="1"/>
            <a:r>
              <a:rPr lang="zh-CN" altLang="en-US" dirty="0" smtClean="0"/>
              <a:t>使用</a:t>
            </a:r>
            <a:r>
              <a:rPr lang="en-US" altLang="zh-CN" dirty="0" smtClean="0"/>
              <a:t>Firefox</a:t>
            </a:r>
            <a:r>
              <a:rPr lang="zh-CN" altLang="en-US" dirty="0" smtClean="0"/>
              <a:t>可以在浏览器实时运行</a:t>
            </a:r>
            <a:r>
              <a:rPr lang="en-US" altLang="zh-CN" dirty="0" smtClean="0"/>
              <a:t>HTML</a:t>
            </a:r>
            <a:r>
              <a:rPr lang="zh-CN" altLang="en-US" dirty="0" smtClean="0"/>
              <a:t>、</a:t>
            </a:r>
            <a:r>
              <a:rPr lang="en-US" altLang="zh-CN" dirty="0" smtClean="0"/>
              <a:t>CSS</a:t>
            </a:r>
            <a:r>
              <a:rPr lang="zh-CN" altLang="en-US" dirty="0" smtClean="0"/>
              <a:t>等代码。</a:t>
            </a:r>
            <a:endParaRPr lang="en-US" altLang="zh-CN" dirty="0" smtClean="0"/>
          </a:p>
          <a:p>
            <a:pPr lvl="1"/>
            <a:r>
              <a:rPr lang="en-US" altLang="zh-CN" dirty="0" smtClean="0"/>
              <a:t>Firefox</a:t>
            </a:r>
            <a:r>
              <a:rPr lang="zh-CN" altLang="en-US" dirty="0"/>
              <a:t>内置有强大的</a:t>
            </a:r>
            <a:r>
              <a:rPr lang="en-US" altLang="zh-CN" dirty="0" smtClean="0"/>
              <a:t>JavaScript</a:t>
            </a:r>
            <a:r>
              <a:rPr lang="zh-CN" altLang="en-US" dirty="0"/>
              <a:t>调试工具，可以随时暂停</a:t>
            </a:r>
            <a:r>
              <a:rPr lang="en-US" altLang="zh-CN" dirty="0"/>
              <a:t>JS</a:t>
            </a:r>
            <a:r>
              <a:rPr lang="zh-CN" altLang="en-US" dirty="0"/>
              <a:t>动画，观察静态细节，还可以使用</a:t>
            </a:r>
            <a:r>
              <a:rPr lang="en-US" altLang="zh-CN" dirty="0"/>
              <a:t>JS</a:t>
            </a:r>
            <a:r>
              <a:rPr lang="zh-CN" altLang="en-US" dirty="0"/>
              <a:t>分析器来分析校准，找到问题原因。</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4.2</a:t>
            </a:r>
            <a:r>
              <a:rPr lang="zh-CN" altLang="en-US" dirty="0" smtClean="0"/>
              <a:t>网站调试工具</a:t>
            </a:r>
            <a:r>
              <a:rPr lang="en-US" altLang="zh-CN" dirty="0"/>
              <a:t>-</a:t>
            </a:r>
            <a:r>
              <a:rPr lang="en-US" altLang="zh-CN" dirty="0" err="1"/>
              <a:t>FireFox</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6312" y="3884969"/>
            <a:ext cx="1731375" cy="1224136"/>
          </a:xfrm>
          <a:prstGeom prst="rect">
            <a:avLst/>
          </a:prstGeom>
        </p:spPr>
      </p:pic>
    </p:spTree>
    <p:extLst>
      <p:ext uri="{BB962C8B-B14F-4D97-AF65-F5344CB8AC3E}">
        <p14:creationId xmlns:p14="http://schemas.microsoft.com/office/powerpoint/2010/main" val="3928707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a:t>
            </a:r>
            <a:r>
              <a:rPr lang="zh-CN" altLang="en-US" dirty="0" smtClean="0"/>
              <a:t>调试工具</a:t>
            </a:r>
            <a:endParaRPr lang="zh-CN" altLang="en-US" dirty="0"/>
          </a:p>
        </p:txBody>
      </p:sp>
      <p:sp>
        <p:nvSpPr>
          <p:cNvPr id="3" name="内容占位符 2"/>
          <p:cNvSpPr>
            <a:spLocks noGrp="1"/>
          </p:cNvSpPr>
          <p:nvPr>
            <p:ph idx="1"/>
          </p:nvPr>
        </p:nvSpPr>
        <p:spPr/>
        <p:txBody>
          <a:bodyPr/>
          <a:lstStyle/>
          <a:p>
            <a:r>
              <a:rPr lang="en-US" altLang="zh-CN" dirty="0">
                <a:solidFill>
                  <a:srgbClr val="FF0000"/>
                </a:solidFill>
              </a:rPr>
              <a:t>Google </a:t>
            </a:r>
            <a:r>
              <a:rPr lang="en-US" altLang="zh-CN" dirty="0" smtClean="0">
                <a:solidFill>
                  <a:srgbClr val="FF0000"/>
                </a:solidFill>
              </a:rPr>
              <a:t>Chrome</a:t>
            </a:r>
          </a:p>
          <a:p>
            <a:pPr lvl="1"/>
            <a:r>
              <a:rPr lang="zh-CN" altLang="en-US" dirty="0" smtClean="0"/>
              <a:t>称</a:t>
            </a:r>
            <a:r>
              <a:rPr lang="en-US" altLang="zh-CN" dirty="0"/>
              <a:t>Google</a:t>
            </a:r>
            <a:r>
              <a:rPr lang="zh-CN" altLang="en-US" dirty="0"/>
              <a:t>浏览器，是由</a:t>
            </a:r>
            <a:r>
              <a:rPr lang="en-US" altLang="zh-CN" dirty="0"/>
              <a:t>Google</a:t>
            </a:r>
            <a:r>
              <a:rPr lang="zh-CN" altLang="en-US" dirty="0"/>
              <a:t>公司开发的开放源代码的网页浏览器</a:t>
            </a:r>
            <a:r>
              <a:rPr lang="zh-CN" altLang="en-US" dirty="0" smtClean="0"/>
              <a:t>。</a:t>
            </a:r>
            <a:endParaRPr lang="en-US" altLang="zh-CN" dirty="0" smtClean="0"/>
          </a:p>
          <a:p>
            <a:pPr lvl="1"/>
            <a:r>
              <a:rPr lang="zh-CN" altLang="en-US" dirty="0"/>
              <a:t>该浏览器是</a:t>
            </a:r>
            <a:r>
              <a:rPr lang="zh-CN" altLang="en-US" dirty="0">
                <a:solidFill>
                  <a:srgbClr val="FF0000"/>
                </a:solidFill>
              </a:rPr>
              <a:t>基于其他开源软件</a:t>
            </a:r>
            <a:r>
              <a:rPr lang="zh-CN" altLang="en-US" dirty="0"/>
              <a:t>所撰写，包括</a:t>
            </a:r>
            <a:r>
              <a:rPr lang="en-US" altLang="zh-CN" dirty="0" err="1"/>
              <a:t>WebKit</a:t>
            </a:r>
            <a:r>
              <a:rPr lang="zh-CN" altLang="en-US" dirty="0"/>
              <a:t>和</a:t>
            </a:r>
            <a:r>
              <a:rPr lang="en-US" altLang="zh-CN" dirty="0"/>
              <a:t>Mozilla</a:t>
            </a:r>
            <a:r>
              <a:rPr lang="zh-CN" altLang="en-US" dirty="0"/>
              <a:t>，目标是提升稳定性、速度和安全性，并创造出简单且有效率的使用者界面</a:t>
            </a:r>
            <a:r>
              <a:rPr lang="zh-CN" altLang="en-US" dirty="0" smtClean="0"/>
              <a:t>。</a:t>
            </a:r>
            <a:endParaRPr lang="en-US" altLang="zh-CN" dirty="0" smtClean="0"/>
          </a:p>
          <a:p>
            <a:pPr lvl="1"/>
            <a:r>
              <a:rPr lang="en-US" altLang="zh-CN" dirty="0"/>
              <a:t>Chrome</a:t>
            </a:r>
            <a:r>
              <a:rPr lang="zh-CN" altLang="en-US" dirty="0"/>
              <a:t>对于</a:t>
            </a:r>
            <a:r>
              <a:rPr lang="en-US" altLang="zh-CN" dirty="0"/>
              <a:t>HTML5</a:t>
            </a:r>
            <a:r>
              <a:rPr lang="zh-CN" altLang="en-US" dirty="0"/>
              <a:t>和</a:t>
            </a:r>
            <a:r>
              <a:rPr lang="en-US" altLang="zh-CN" dirty="0" smtClean="0"/>
              <a:t>CSS3</a:t>
            </a:r>
            <a:r>
              <a:rPr lang="zh-CN" altLang="en-US" dirty="0" smtClean="0"/>
              <a:t>提供比较</a:t>
            </a:r>
            <a:r>
              <a:rPr lang="zh-CN" altLang="en-US" dirty="0"/>
              <a:t>完善的支持。此外，</a:t>
            </a:r>
            <a:r>
              <a:rPr lang="en-US" altLang="zh-CN" dirty="0"/>
              <a:t>Chrome</a:t>
            </a:r>
            <a:r>
              <a:rPr lang="zh-CN" altLang="en-US" dirty="0"/>
              <a:t>还能够模拟手机调试。</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smtClean="0"/>
              <a:t>网站调试工具</a:t>
            </a:r>
            <a:r>
              <a:rPr lang="en-US" altLang="zh-CN" dirty="0" smtClean="0"/>
              <a:t>-</a:t>
            </a:r>
            <a:r>
              <a:rPr lang="en-US" altLang="zh-CN" dirty="0"/>
              <a:t>Google Chrome</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425" y="3907160"/>
            <a:ext cx="1205150" cy="1201945"/>
          </a:xfrm>
          <a:prstGeom prst="rect">
            <a:avLst/>
          </a:prstGeom>
        </p:spPr>
      </p:pic>
    </p:spTree>
    <p:extLst>
      <p:ext uri="{BB962C8B-B14F-4D97-AF65-F5344CB8AC3E}">
        <p14:creationId xmlns:p14="http://schemas.microsoft.com/office/powerpoint/2010/main" val="374211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en-US" altLang="zh-CN" dirty="0" smtClean="0"/>
              <a:t>.</a:t>
            </a:r>
            <a:r>
              <a:rPr lang="zh-CN" altLang="en-US" dirty="0" smtClean="0"/>
              <a:t>调试工具</a:t>
            </a:r>
            <a:endParaRPr lang="zh-CN" altLang="en-US" dirty="0"/>
          </a:p>
        </p:txBody>
      </p:sp>
      <p:sp>
        <p:nvSpPr>
          <p:cNvPr id="3" name="内容占位符 2"/>
          <p:cNvSpPr>
            <a:spLocks noGrp="1"/>
          </p:cNvSpPr>
          <p:nvPr>
            <p:ph idx="1"/>
          </p:nvPr>
        </p:nvSpPr>
        <p:spPr/>
        <p:txBody>
          <a:bodyPr/>
          <a:lstStyle/>
          <a:p>
            <a:r>
              <a:rPr lang="en-US" altLang="zh-CN" dirty="0">
                <a:solidFill>
                  <a:srgbClr val="FF0000"/>
                </a:solidFill>
              </a:rPr>
              <a:t>Internet </a:t>
            </a:r>
            <a:r>
              <a:rPr lang="en-US" altLang="zh-CN" dirty="0" smtClean="0">
                <a:solidFill>
                  <a:srgbClr val="FF0000"/>
                </a:solidFill>
              </a:rPr>
              <a:t>Explorer</a:t>
            </a:r>
          </a:p>
          <a:p>
            <a:pPr lvl="1"/>
            <a:r>
              <a:rPr lang="en-US" altLang="zh-CN" dirty="0"/>
              <a:t>Internet </a:t>
            </a:r>
            <a:r>
              <a:rPr lang="en-US" altLang="zh-CN" dirty="0" smtClean="0"/>
              <a:t>Explorer</a:t>
            </a:r>
            <a:r>
              <a:rPr lang="zh-CN" altLang="en-US" dirty="0" smtClean="0"/>
              <a:t>是微软</a:t>
            </a:r>
            <a:r>
              <a:rPr lang="zh-CN" altLang="en-US" dirty="0"/>
              <a:t>推出的一款随所有新版本的</a:t>
            </a:r>
            <a:r>
              <a:rPr lang="en-US" altLang="zh-CN" dirty="0"/>
              <a:t>Windows</a:t>
            </a:r>
            <a:r>
              <a:rPr lang="zh-CN" altLang="en-US" dirty="0"/>
              <a:t>操作系统内置的默认网页浏览器，同时也是微软</a:t>
            </a:r>
            <a:r>
              <a:rPr lang="en-US" altLang="zh-CN" dirty="0"/>
              <a:t>Windows</a:t>
            </a:r>
            <a:r>
              <a:rPr lang="zh-CN" altLang="en-US" dirty="0"/>
              <a:t>操作系统的组成部分</a:t>
            </a:r>
            <a:r>
              <a:rPr lang="zh-CN" altLang="en-US" dirty="0" smtClean="0"/>
              <a:t>。</a:t>
            </a:r>
            <a:endParaRPr lang="en-US" altLang="zh-CN" dirty="0" smtClean="0"/>
          </a:p>
          <a:p>
            <a:pPr lvl="1"/>
            <a:r>
              <a:rPr lang="en-US" altLang="zh-CN" dirty="0"/>
              <a:t>Internet Explorer</a:t>
            </a:r>
            <a:r>
              <a:rPr lang="zh-CN" altLang="en-US" dirty="0" smtClean="0"/>
              <a:t>可以</a:t>
            </a:r>
            <a:r>
              <a:rPr lang="zh-CN" altLang="en-US" dirty="0"/>
              <a:t>在浏览器中交互式地突出显示被选择的网页元素，查看</a:t>
            </a:r>
            <a:r>
              <a:rPr lang="en-US" altLang="zh-CN" dirty="0"/>
              <a:t>style</a:t>
            </a:r>
            <a:r>
              <a:rPr lang="zh-CN" altLang="en-US" dirty="0"/>
              <a:t>元素，定位</a:t>
            </a:r>
            <a:r>
              <a:rPr lang="en-US" altLang="zh-CN" dirty="0"/>
              <a:t>div</a:t>
            </a:r>
            <a:r>
              <a:rPr lang="zh-CN" altLang="en-US" dirty="0"/>
              <a:t>等，用户能够直接在浏览器窗口中浏览、传输和更新</a:t>
            </a:r>
            <a:r>
              <a:rPr lang="en-US" altLang="zh-CN" dirty="0"/>
              <a:t>HTML DOM</a:t>
            </a:r>
            <a:r>
              <a:rPr lang="zh-CN" altLang="en-US" dirty="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4.4</a:t>
            </a:r>
            <a:r>
              <a:rPr lang="zh-CN" altLang="en-US" dirty="0" smtClean="0"/>
              <a:t>网站调试工具</a:t>
            </a:r>
            <a:r>
              <a:rPr lang="en-US" altLang="zh-CN" dirty="0" smtClean="0"/>
              <a:t>-</a:t>
            </a:r>
            <a:r>
              <a:rPr lang="en-US" altLang="zh-CN" dirty="0"/>
              <a:t>Internet Explorer</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877" y="3937620"/>
            <a:ext cx="1570246" cy="1282128"/>
          </a:xfrm>
          <a:prstGeom prst="rect">
            <a:avLst/>
          </a:prstGeom>
        </p:spPr>
      </p:pic>
    </p:spTree>
    <p:extLst>
      <p:ext uri="{BB962C8B-B14F-4D97-AF65-F5344CB8AC3E}">
        <p14:creationId xmlns:p14="http://schemas.microsoft.com/office/powerpoint/2010/main" val="2594076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pic>
        <p:nvPicPr>
          <p:cNvPr id="7" name="图片 6"/>
          <p:cNvPicPr>
            <a:picLocks noChangeAspect="1"/>
          </p:cNvPicPr>
          <p:nvPr/>
        </p:nvPicPr>
        <p:blipFill>
          <a:blip r:embed="rId3"/>
          <a:stretch>
            <a:fillRect/>
          </a:stretch>
        </p:blipFill>
        <p:spPr>
          <a:xfrm>
            <a:off x="1151336" y="1070803"/>
            <a:ext cx="2880320" cy="1042167"/>
          </a:xfrm>
          <a:prstGeom prst="rect">
            <a:avLst/>
          </a:prstGeom>
        </p:spPr>
      </p:pic>
      <p:sp>
        <p:nvSpPr>
          <p:cNvPr id="8" name="文本框 7"/>
          <p:cNvSpPr txBox="1"/>
          <p:nvPr/>
        </p:nvSpPr>
        <p:spPr>
          <a:xfrm>
            <a:off x="1187624" y="2065412"/>
            <a:ext cx="6696744" cy="1138773"/>
          </a:xfrm>
          <a:prstGeom prst="rect">
            <a:avLst/>
          </a:prstGeom>
          <a:noFill/>
        </p:spPr>
        <p:txBody>
          <a:bodyPr wrap="square" rtlCol="0">
            <a:spAutoFit/>
          </a:bodyPr>
          <a:lstStyle/>
          <a:p>
            <a:pPr>
              <a:lnSpc>
                <a:spcPct val="150000"/>
              </a:lnSpc>
            </a:pPr>
            <a:r>
              <a:rPr lang="zh-CN" altLang="en-US" sz="2000" dirty="0" smtClean="0">
                <a:solidFill>
                  <a:srgbClr val="FF0000"/>
                </a:solidFill>
                <a:latin typeface="幼圆" panose="02010509060101010101" pitchFamily="49" charset="-122"/>
                <a:ea typeface="幼圆" panose="02010509060101010101" pitchFamily="49" charset="-122"/>
              </a:rPr>
              <a:t>现场演示：</a:t>
            </a:r>
            <a:endParaRPr lang="en-US" altLang="zh-CN" sz="2000" dirty="0" smtClean="0">
              <a:solidFill>
                <a:srgbClr val="FF000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使用</a:t>
            </a:r>
            <a:r>
              <a:rPr lang="en-US" altLang="zh-CN" sz="1400" dirty="0" err="1" smtClean="0">
                <a:solidFill>
                  <a:srgbClr val="0070C0"/>
                </a:solidFill>
                <a:latin typeface="幼圆" panose="02010509060101010101" pitchFamily="49" charset="-122"/>
                <a:ea typeface="幼圆" panose="02010509060101010101" pitchFamily="49" charset="-122"/>
              </a:rPr>
              <a:t>FireFox</a:t>
            </a:r>
            <a:r>
              <a:rPr lang="zh-CN" altLang="en-US" sz="1400" dirty="0" smtClean="0">
                <a:solidFill>
                  <a:srgbClr val="0070C0"/>
                </a:solidFill>
                <a:latin typeface="幼圆" panose="02010509060101010101" pitchFamily="49" charset="-122"/>
                <a:ea typeface="幼圆" panose="02010509060101010101" pitchFamily="49" charset="-122"/>
              </a:rPr>
              <a:t>审查网页</a:t>
            </a:r>
            <a:r>
              <a:rPr lang="zh-CN" altLang="en-US" sz="1400" dirty="0" smtClean="0">
                <a:solidFill>
                  <a:srgbClr val="0070C0"/>
                </a:solidFill>
                <a:latin typeface="幼圆" panose="02010509060101010101" pitchFamily="49" charset="-122"/>
                <a:ea typeface="幼圆" panose="02010509060101010101" pitchFamily="49" charset="-122"/>
              </a:rPr>
              <a:t>页面的元素。</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使用</a:t>
            </a:r>
            <a:r>
              <a:rPr lang="en-US" altLang="zh-CN" sz="1400" dirty="0" err="1" smtClean="0">
                <a:solidFill>
                  <a:srgbClr val="0070C0"/>
                </a:solidFill>
                <a:latin typeface="幼圆" panose="02010509060101010101" pitchFamily="49" charset="-122"/>
                <a:ea typeface="幼圆" panose="02010509060101010101" pitchFamily="49" charset="-122"/>
              </a:rPr>
              <a:t>FireFox</a:t>
            </a:r>
            <a:r>
              <a:rPr lang="zh-CN" altLang="en-US" sz="1400" dirty="0" smtClean="0">
                <a:solidFill>
                  <a:srgbClr val="0070C0"/>
                </a:solidFill>
                <a:latin typeface="幼圆" panose="02010509060101010101" pitchFamily="49" charset="-122"/>
                <a:ea typeface="幼圆" panose="02010509060101010101" pitchFamily="49" charset="-122"/>
              </a:rPr>
              <a:t>进行网页调试。</a:t>
            </a:r>
            <a:endParaRPr lang="en-US" altLang="zh-CN" sz="1400" dirty="0" smtClean="0">
              <a:solidFill>
                <a:srgbClr val="0070C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908799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5.</a:t>
            </a:r>
            <a:r>
              <a:rPr lang="zh-CN" altLang="en-US" dirty="0" smtClean="0">
                <a:solidFill>
                  <a:schemeClr val="tx1"/>
                </a:solidFill>
              </a:rPr>
              <a:t>代码托管工具</a:t>
            </a:r>
            <a:endParaRPr lang="zh-CN" altLang="en-US" dirty="0">
              <a:solidFill>
                <a:schemeClr val="tx1"/>
              </a:solidFill>
            </a:endParaRPr>
          </a:p>
        </p:txBody>
      </p:sp>
      <p:sp>
        <p:nvSpPr>
          <p:cNvPr id="3" name="内容占位符 2"/>
          <p:cNvSpPr>
            <a:spLocks noGrp="1"/>
          </p:cNvSpPr>
          <p:nvPr>
            <p:ph idx="1"/>
          </p:nvPr>
        </p:nvSpPr>
        <p:spPr/>
        <p:txBody>
          <a:bodyPr/>
          <a:lstStyle/>
          <a:p>
            <a:r>
              <a:rPr lang="zh-CN" altLang="en-US" dirty="0">
                <a:solidFill>
                  <a:srgbClr val="FF0000"/>
                </a:solidFill>
              </a:rPr>
              <a:t>场景一</a:t>
            </a:r>
            <a:r>
              <a:rPr lang="zh-CN" altLang="en-US" dirty="0" smtClean="0">
                <a:solidFill>
                  <a:srgbClr val="FF0000"/>
                </a:solidFill>
              </a:rPr>
              <a:t>：</a:t>
            </a:r>
            <a:endParaRPr lang="en-US" altLang="zh-CN" dirty="0" smtClean="0">
              <a:solidFill>
                <a:srgbClr val="FF0000"/>
              </a:solidFill>
            </a:endParaRPr>
          </a:p>
          <a:p>
            <a:pPr marL="405217" lvl="1" indent="0">
              <a:buNone/>
            </a:pPr>
            <a:r>
              <a:rPr lang="zh-CN" altLang="en-US" dirty="0" smtClean="0"/>
              <a:t>   某</a:t>
            </a:r>
            <a:r>
              <a:rPr lang="zh-CN" altLang="en-US" dirty="0"/>
              <a:t>公司进行方案设计，开始时提供方案</a:t>
            </a:r>
            <a:r>
              <a:rPr lang="en-US" altLang="zh-CN" dirty="0"/>
              <a:t>A</a:t>
            </a:r>
            <a:r>
              <a:rPr lang="zh-CN" altLang="en-US" dirty="0"/>
              <a:t>，在大家讨论后，改到了</a:t>
            </a:r>
            <a:r>
              <a:rPr lang="en-US" altLang="zh-CN" dirty="0"/>
              <a:t>B</a:t>
            </a:r>
            <a:r>
              <a:rPr lang="zh-CN" altLang="en-US" dirty="0"/>
              <a:t>，结果再讨论，大家觉得还是不如用</a:t>
            </a:r>
            <a:r>
              <a:rPr lang="en-US" altLang="zh-CN" dirty="0"/>
              <a:t>A</a:t>
            </a:r>
            <a:r>
              <a:rPr lang="zh-CN" altLang="en-US" dirty="0"/>
              <a:t>，这时发现</a:t>
            </a:r>
            <a:r>
              <a:rPr lang="en-US" altLang="zh-CN" dirty="0"/>
              <a:t>A</a:t>
            </a:r>
            <a:r>
              <a:rPr lang="zh-CN" altLang="en-US" dirty="0"/>
              <a:t>没有备份。</a:t>
            </a:r>
          </a:p>
          <a:p>
            <a:r>
              <a:rPr lang="zh-CN" altLang="en-US" dirty="0">
                <a:solidFill>
                  <a:srgbClr val="FF0000"/>
                </a:solidFill>
              </a:rPr>
              <a:t>场景二</a:t>
            </a:r>
            <a:r>
              <a:rPr lang="zh-CN" altLang="en-US" dirty="0" smtClean="0">
                <a:solidFill>
                  <a:srgbClr val="FF0000"/>
                </a:solidFill>
              </a:rPr>
              <a:t>：</a:t>
            </a:r>
            <a:endParaRPr lang="en-US" altLang="zh-CN" dirty="0" smtClean="0">
              <a:solidFill>
                <a:srgbClr val="FF0000"/>
              </a:solidFill>
            </a:endParaRPr>
          </a:p>
          <a:p>
            <a:pPr marL="405217" lvl="1" indent="0">
              <a:buNone/>
            </a:pPr>
            <a:r>
              <a:rPr lang="en-US" altLang="zh-CN" dirty="0">
                <a:solidFill>
                  <a:srgbClr val="FF0000"/>
                </a:solidFill>
              </a:rPr>
              <a:t> </a:t>
            </a:r>
            <a:r>
              <a:rPr lang="en-US" altLang="zh-CN" dirty="0" smtClean="0">
                <a:solidFill>
                  <a:srgbClr val="FF0000"/>
                </a:solidFill>
              </a:rPr>
              <a:t>   </a:t>
            </a:r>
            <a:r>
              <a:rPr lang="zh-CN" altLang="en-US" dirty="0" smtClean="0"/>
              <a:t>一</a:t>
            </a:r>
            <a:r>
              <a:rPr lang="zh-CN" altLang="en-US" dirty="0"/>
              <a:t>个项目可能需要几个工程师合作完成，工程师每天把文件拷在一起，很不方便，不容易统一进度，团队协作很困难。</a:t>
            </a:r>
          </a:p>
          <a:p>
            <a:r>
              <a:rPr lang="zh-CN" altLang="en-US" dirty="0">
                <a:solidFill>
                  <a:srgbClr val="FF0000"/>
                </a:solidFill>
              </a:rPr>
              <a:t>场景三</a:t>
            </a:r>
            <a:r>
              <a:rPr lang="zh-CN" altLang="en-US" dirty="0" smtClean="0">
                <a:solidFill>
                  <a:srgbClr val="FF0000"/>
                </a:solidFill>
              </a:rPr>
              <a:t>：</a:t>
            </a:r>
            <a:endParaRPr lang="en-US" altLang="zh-CN" dirty="0" smtClean="0">
              <a:solidFill>
                <a:srgbClr val="FF0000"/>
              </a:solidFill>
            </a:endParaRPr>
          </a:p>
          <a:p>
            <a:pPr marL="405217" lvl="1" indent="0">
              <a:buNone/>
            </a:pPr>
            <a:r>
              <a:rPr lang="en-US" altLang="zh-CN" dirty="0">
                <a:solidFill>
                  <a:srgbClr val="FF0000"/>
                </a:solidFill>
              </a:rPr>
              <a:t> </a:t>
            </a:r>
            <a:r>
              <a:rPr lang="en-US" altLang="zh-CN" dirty="0" smtClean="0">
                <a:solidFill>
                  <a:srgbClr val="FF0000"/>
                </a:solidFill>
              </a:rPr>
              <a:t>   </a:t>
            </a:r>
            <a:r>
              <a:rPr lang="zh-CN" altLang="en-US" dirty="0" smtClean="0"/>
              <a:t>当</a:t>
            </a:r>
            <a:r>
              <a:rPr lang="zh-CN" altLang="en-US" dirty="0"/>
              <a:t>一个项目开发一部分，突然开发服务器硬盘坏了，而程序又没有备份</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为什么要进行代码托管</a:t>
            </a:r>
            <a:endParaRPr lang="zh-CN" altLang="en-US" dirty="0"/>
          </a:p>
        </p:txBody>
      </p:sp>
    </p:spTree>
    <p:extLst>
      <p:ext uri="{BB962C8B-B14F-4D97-AF65-F5344CB8AC3E}">
        <p14:creationId xmlns:p14="http://schemas.microsoft.com/office/powerpoint/2010/main" val="2983656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r>
              <a:rPr lang="zh-CN" altLang="en-US" dirty="0" smtClean="0"/>
              <a:t>代码托管主要有以下方面功能：</a:t>
            </a:r>
            <a:endParaRPr lang="en-US" altLang="zh-CN" dirty="0" smtClean="0"/>
          </a:p>
          <a:p>
            <a:pPr lvl="1"/>
            <a:r>
              <a:rPr lang="zh-CN" altLang="en-US" dirty="0">
                <a:solidFill>
                  <a:srgbClr val="FF0000"/>
                </a:solidFill>
              </a:rPr>
              <a:t>版本控制：</a:t>
            </a:r>
            <a:r>
              <a:rPr lang="zh-CN" altLang="en-US" dirty="0"/>
              <a:t>每一次改动是一个版本，在必要时可以迅速、准确地取出相应的版本。</a:t>
            </a:r>
          </a:p>
          <a:p>
            <a:pPr lvl="1"/>
            <a:r>
              <a:rPr lang="zh-CN" altLang="en-US" dirty="0">
                <a:solidFill>
                  <a:srgbClr val="FF0000"/>
                </a:solidFill>
              </a:rPr>
              <a:t>灵活：</a:t>
            </a:r>
            <a:r>
              <a:rPr lang="zh-CN" altLang="en-US" dirty="0"/>
              <a:t>对于大型项目，可以根据需要从云端复制部分代码到本地，开发时间不受时间、地域的限制。</a:t>
            </a:r>
          </a:p>
          <a:p>
            <a:pPr lvl="1"/>
            <a:r>
              <a:rPr lang="zh-CN" altLang="en-US" dirty="0">
                <a:solidFill>
                  <a:srgbClr val="FF0000"/>
                </a:solidFill>
              </a:rPr>
              <a:t>备份：</a:t>
            </a:r>
            <a:r>
              <a:rPr lang="zh-CN" altLang="en-US" dirty="0"/>
              <a:t>将代码进行托管，同时也是对代码进行备份，是项目安全的一个保障。</a:t>
            </a:r>
          </a:p>
          <a:p>
            <a:pPr lvl="1"/>
            <a:r>
              <a:rPr lang="zh-CN" altLang="en-US" dirty="0">
                <a:solidFill>
                  <a:srgbClr val="FF0000"/>
                </a:solidFill>
              </a:rPr>
              <a:t>并行开发：</a:t>
            </a:r>
            <a:r>
              <a:rPr lang="zh-CN" altLang="en-US" dirty="0"/>
              <a:t>允许多个团队同时开发一个应用程序的多个版本，从而提高了整体的效率。</a:t>
            </a:r>
          </a:p>
          <a:p>
            <a:pPr lvl="1"/>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5.2</a:t>
            </a:r>
            <a:r>
              <a:rPr lang="zh-CN" altLang="en-US" dirty="0" smtClean="0"/>
              <a:t>代码托管的基本功能</a:t>
            </a:r>
            <a:endParaRPr lang="zh-CN" altLang="en-US" dirty="0"/>
          </a:p>
        </p:txBody>
      </p:sp>
    </p:spTree>
    <p:extLst>
      <p:ext uri="{BB962C8B-B14F-4D97-AF65-F5344CB8AC3E}">
        <p14:creationId xmlns:p14="http://schemas.microsoft.com/office/powerpoint/2010/main" val="252022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err="1"/>
              <a:t>GitHub</a:t>
            </a:r>
            <a:r>
              <a:rPr lang="zh-CN" altLang="en-US" dirty="0"/>
              <a:t>是一个面向开源及私有软件项目的托管平台</a:t>
            </a:r>
            <a:r>
              <a:rPr lang="zh-CN" altLang="en-US" dirty="0" smtClean="0"/>
              <a:t>，只</a:t>
            </a:r>
            <a:r>
              <a:rPr lang="zh-CN" altLang="en-US" dirty="0"/>
              <a:t>支持</a:t>
            </a:r>
            <a:r>
              <a:rPr lang="en-US" altLang="zh-CN" dirty="0" err="1"/>
              <a:t>Git</a:t>
            </a:r>
            <a:r>
              <a:rPr lang="zh-CN" altLang="en-US" dirty="0"/>
              <a:t>作为唯一的版本库格式进行</a:t>
            </a:r>
            <a:r>
              <a:rPr lang="zh-CN" altLang="en-US" dirty="0" smtClean="0"/>
              <a:t>托管。</a:t>
            </a:r>
            <a:endParaRPr lang="en-US" altLang="zh-CN" dirty="0" smtClean="0"/>
          </a:p>
          <a:p>
            <a:pPr lvl="1"/>
            <a:r>
              <a:rPr lang="zh-CN" altLang="en-US" dirty="0"/>
              <a:t>使用</a:t>
            </a:r>
            <a:r>
              <a:rPr lang="en-US" altLang="zh-CN" dirty="0" err="1"/>
              <a:t>GitHub</a:t>
            </a:r>
            <a:r>
              <a:rPr lang="zh-CN" altLang="en-US" dirty="0"/>
              <a:t>使创建项目变得非常轻松，创建者只需在</a:t>
            </a:r>
            <a:r>
              <a:rPr lang="en-US" altLang="zh-CN" dirty="0" err="1"/>
              <a:t>GitHub</a:t>
            </a:r>
            <a:r>
              <a:rPr lang="zh-CN" altLang="en-US" dirty="0"/>
              <a:t>上点击一下鼠标即可创建一个新版本</a:t>
            </a:r>
            <a:r>
              <a:rPr lang="zh-CN" altLang="en-US" dirty="0" smtClean="0"/>
              <a:t>库。</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5.3</a:t>
            </a:r>
            <a:r>
              <a:rPr lang="zh-CN" altLang="en-US" dirty="0"/>
              <a:t>代码托管工具</a:t>
            </a:r>
            <a:r>
              <a:rPr lang="en-US" altLang="zh-CN" dirty="0"/>
              <a:t>-</a:t>
            </a:r>
            <a:r>
              <a:rPr lang="en-US" altLang="zh-CN" dirty="0" err="1"/>
              <a:t>GitHub</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837" y="3359969"/>
            <a:ext cx="2878325" cy="1749136"/>
          </a:xfrm>
          <a:prstGeom prst="rect">
            <a:avLst/>
          </a:prstGeom>
        </p:spPr>
      </p:pic>
    </p:spTree>
    <p:extLst>
      <p:ext uri="{BB962C8B-B14F-4D97-AF65-F5344CB8AC3E}">
        <p14:creationId xmlns:p14="http://schemas.microsoft.com/office/powerpoint/2010/main" val="116637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pPr lvl="1"/>
            <a:r>
              <a:rPr lang="en-US" altLang="zh-CN" dirty="0" err="1" smtClean="0"/>
              <a:t>GitHub</a:t>
            </a:r>
            <a:r>
              <a:rPr lang="zh-CN" altLang="en-US" dirty="0" smtClean="0"/>
              <a:t>的操作过程为：</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5.3</a:t>
            </a:r>
            <a:r>
              <a:rPr lang="zh-CN" altLang="en-US" dirty="0"/>
              <a:t>代码托管工具</a:t>
            </a:r>
            <a:r>
              <a:rPr lang="en-US" altLang="zh-CN" dirty="0"/>
              <a:t>-</a:t>
            </a:r>
            <a:r>
              <a:rPr lang="en-US" altLang="zh-CN" dirty="0" err="1"/>
              <a:t>GitHub</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58" y="2135301"/>
            <a:ext cx="6868484" cy="2172003"/>
          </a:xfrm>
          <a:prstGeom prst="rect">
            <a:avLst/>
          </a:prstGeom>
        </p:spPr>
      </p:pic>
    </p:spTree>
    <p:extLst>
      <p:ext uri="{BB962C8B-B14F-4D97-AF65-F5344CB8AC3E}">
        <p14:creationId xmlns:p14="http://schemas.microsoft.com/office/powerpoint/2010/main" val="1979207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r>
              <a:rPr lang="zh-CN" altLang="en-US" dirty="0" smtClean="0"/>
              <a:t>主要特点</a:t>
            </a:r>
            <a:endParaRPr lang="en-US" altLang="zh-CN" dirty="0" smtClean="0"/>
          </a:p>
          <a:p>
            <a:pPr lvl="1"/>
            <a:r>
              <a:rPr lang="zh-CN" altLang="en-US" dirty="0">
                <a:solidFill>
                  <a:srgbClr val="FF0000"/>
                </a:solidFill>
              </a:rPr>
              <a:t>对</a:t>
            </a:r>
            <a:r>
              <a:rPr lang="en-US" altLang="zh-CN" dirty="0" err="1">
                <a:solidFill>
                  <a:srgbClr val="FF0000"/>
                </a:solidFill>
              </a:rPr>
              <a:t>Git</a:t>
            </a:r>
            <a:r>
              <a:rPr lang="zh-CN" altLang="en-US" dirty="0">
                <a:solidFill>
                  <a:srgbClr val="FF0000"/>
                </a:solidFill>
              </a:rPr>
              <a:t>的完整支持：</a:t>
            </a:r>
            <a:r>
              <a:rPr lang="zh-CN" altLang="en-US" dirty="0"/>
              <a:t>相比其他开源项目托管平台，</a:t>
            </a:r>
            <a:r>
              <a:rPr lang="en-US" altLang="zh-CN" dirty="0" err="1"/>
              <a:t>GitHub</a:t>
            </a:r>
            <a:r>
              <a:rPr lang="zh-CN" altLang="en-US" dirty="0"/>
              <a:t>对</a:t>
            </a:r>
            <a:r>
              <a:rPr lang="en-US" altLang="zh-CN" dirty="0" err="1"/>
              <a:t>Git</a:t>
            </a:r>
            <a:r>
              <a:rPr lang="zh-CN" altLang="en-US" dirty="0"/>
              <a:t>版本库提供了完整的协议支持，支持</a:t>
            </a:r>
            <a:r>
              <a:rPr lang="en-US" altLang="zh-CN" dirty="0"/>
              <a:t>HTTP</a:t>
            </a:r>
            <a:r>
              <a:rPr lang="zh-CN" altLang="en-US" dirty="0"/>
              <a:t>协议、</a:t>
            </a:r>
            <a:r>
              <a:rPr lang="en-US" altLang="zh-CN" dirty="0" err="1"/>
              <a:t>Git</a:t>
            </a:r>
            <a:r>
              <a:rPr lang="en-US" altLang="zh-CN" dirty="0"/>
              <a:t>-daemon</a:t>
            </a:r>
            <a:r>
              <a:rPr lang="zh-CN" altLang="en-US" dirty="0"/>
              <a:t>、</a:t>
            </a:r>
            <a:r>
              <a:rPr lang="en-US" altLang="zh-CN" dirty="0"/>
              <a:t>SSH</a:t>
            </a:r>
            <a:r>
              <a:rPr lang="zh-CN" altLang="en-US" dirty="0"/>
              <a:t>协议</a:t>
            </a:r>
            <a:r>
              <a:rPr lang="zh-CN" altLang="en-US" dirty="0" smtClean="0"/>
              <a:t>。</a:t>
            </a:r>
            <a:endParaRPr lang="en-US" altLang="zh-CN" dirty="0" smtClean="0"/>
          </a:p>
          <a:p>
            <a:pPr lvl="1"/>
            <a:r>
              <a:rPr lang="zh-CN" altLang="en-US" dirty="0">
                <a:solidFill>
                  <a:srgbClr val="FF0000"/>
                </a:solidFill>
              </a:rPr>
              <a:t>在线编辑</a:t>
            </a:r>
            <a:r>
              <a:rPr lang="zh-CN" altLang="en-US" dirty="0" smtClean="0">
                <a:solidFill>
                  <a:srgbClr val="FF0000"/>
                </a:solidFill>
              </a:rPr>
              <a:t>文件：</a:t>
            </a:r>
            <a:r>
              <a:rPr lang="en-US" altLang="zh-CN" dirty="0" err="1"/>
              <a:t>GitHub</a:t>
            </a:r>
            <a:r>
              <a:rPr lang="zh-CN" altLang="en-US" dirty="0"/>
              <a:t>提供了在线编辑文件的功能，不熟悉</a:t>
            </a:r>
            <a:r>
              <a:rPr lang="en-US" altLang="zh-CN" dirty="0" err="1"/>
              <a:t>Git</a:t>
            </a:r>
            <a:r>
              <a:rPr lang="zh-CN" altLang="en-US" dirty="0"/>
              <a:t>的用户也可以直接通过浏览器修改版本库里的文件</a:t>
            </a:r>
            <a:r>
              <a:rPr lang="zh-CN" altLang="en-US" dirty="0" smtClean="0"/>
              <a:t>。</a:t>
            </a:r>
            <a:endParaRPr lang="en-US" altLang="zh-CN" dirty="0" smtClean="0"/>
          </a:p>
          <a:p>
            <a:pPr lvl="1"/>
            <a:r>
              <a:rPr lang="zh-CN" altLang="en-US" dirty="0">
                <a:solidFill>
                  <a:srgbClr val="FF0000"/>
                </a:solidFill>
              </a:rPr>
              <a:t>社交编程：</a:t>
            </a:r>
            <a:r>
              <a:rPr lang="zh-CN" altLang="en-US" dirty="0"/>
              <a:t>将社交网络引入项目托管平台，用户可以关注项目、关注其它用户进而了解项目和开发者动态。</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5.3</a:t>
            </a:r>
            <a:r>
              <a:rPr lang="zh-CN" altLang="en-US" dirty="0"/>
              <a:t>代码托管工具</a:t>
            </a:r>
            <a:r>
              <a:rPr lang="en-US" altLang="zh-CN" dirty="0"/>
              <a:t>-</a:t>
            </a:r>
            <a:r>
              <a:rPr lang="en-US" altLang="zh-CN" dirty="0" err="1"/>
              <a:t>GitHub</a:t>
            </a:r>
            <a:endParaRPr lang="zh-CN" altLang="en-US" dirty="0"/>
          </a:p>
        </p:txBody>
      </p:sp>
    </p:spTree>
    <p:extLst>
      <p:ext uri="{BB962C8B-B14F-4D97-AF65-F5344CB8AC3E}">
        <p14:creationId xmlns:p14="http://schemas.microsoft.com/office/powerpoint/2010/main" val="3320831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a:t>SVN</a:t>
            </a:r>
            <a:r>
              <a:rPr lang="zh-CN" altLang="en-US" dirty="0"/>
              <a:t>是</a:t>
            </a:r>
            <a:r>
              <a:rPr lang="en-US" altLang="zh-CN" dirty="0"/>
              <a:t>Subversion</a:t>
            </a:r>
            <a:r>
              <a:rPr lang="zh-CN" altLang="en-US" dirty="0"/>
              <a:t>的简称，是一个开放源代码的版本控制系统，用于团队开发中的多人文档操作的更新、处理和合并</a:t>
            </a:r>
            <a:r>
              <a:rPr lang="zh-CN" altLang="en-US" dirty="0" smtClean="0"/>
              <a:t>。</a:t>
            </a:r>
            <a:endParaRPr lang="en-US" altLang="zh-CN" dirty="0" smtClean="0"/>
          </a:p>
          <a:p>
            <a:pPr lvl="1"/>
            <a:r>
              <a:rPr lang="en-US" altLang="zh-CN" dirty="0" smtClean="0"/>
              <a:t>SVN</a:t>
            </a:r>
            <a:r>
              <a:rPr lang="zh-CN" altLang="en-US" dirty="0"/>
              <a:t>是一个跨平台的软件，支持大多数常见的操作系统。作为一个开源的版本控制系统，</a:t>
            </a:r>
            <a:r>
              <a:rPr lang="en-US" altLang="zh-CN" dirty="0"/>
              <a:t>Subversion</a:t>
            </a:r>
            <a:r>
              <a:rPr lang="zh-CN" altLang="en-US" dirty="0"/>
              <a:t>管理着随时间改变的数据。</a:t>
            </a:r>
          </a:p>
          <a:p>
            <a:pPr lvl="1"/>
            <a:r>
              <a:rPr lang="zh-CN" altLang="en-US" dirty="0"/>
              <a:t>简单的说，可以把</a:t>
            </a:r>
            <a:r>
              <a:rPr lang="en-US" altLang="zh-CN" dirty="0"/>
              <a:t>SVN</a:t>
            </a:r>
            <a:r>
              <a:rPr lang="zh-CN" altLang="en-US" dirty="0"/>
              <a:t>当成一个备份服务器，更好的是，</a:t>
            </a:r>
            <a:r>
              <a:rPr lang="en-US" altLang="zh-CN" dirty="0"/>
              <a:t>SVN</a:t>
            </a:r>
            <a:r>
              <a:rPr lang="zh-CN" altLang="en-US" dirty="0"/>
              <a:t>可以帮用户记住每次上传到这个服务器的档案</a:t>
            </a:r>
            <a:r>
              <a:rPr lang="zh-CN" altLang="en-US" dirty="0" smtClean="0"/>
              <a:t>内容，并且</a:t>
            </a:r>
            <a:r>
              <a:rPr lang="zh-CN" altLang="en-US" dirty="0"/>
              <a:t>自动赋予每次变更为一个新版本。</a:t>
            </a:r>
          </a:p>
          <a:p>
            <a:pPr lvl="1"/>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5.4</a:t>
            </a:r>
            <a:r>
              <a:rPr lang="zh-CN" altLang="en-US" dirty="0" smtClean="0"/>
              <a:t>代码</a:t>
            </a:r>
            <a:r>
              <a:rPr lang="zh-CN" altLang="en-US" dirty="0"/>
              <a:t>托管工具</a:t>
            </a:r>
            <a:r>
              <a:rPr lang="en-US" altLang="zh-CN" dirty="0" smtClean="0"/>
              <a:t>-SVN</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126" y="4173001"/>
            <a:ext cx="1249747" cy="936104"/>
          </a:xfrm>
          <a:prstGeom prst="rect">
            <a:avLst/>
          </a:prstGeom>
        </p:spPr>
      </p:pic>
    </p:spTree>
    <p:extLst>
      <p:ext uri="{BB962C8B-B14F-4D97-AF65-F5344CB8AC3E}">
        <p14:creationId xmlns:p14="http://schemas.microsoft.com/office/powerpoint/2010/main" val="2016151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开发工具综述</a:t>
            </a:r>
            <a:endParaRPr lang="zh-CN" altLang="en-US" dirty="0"/>
          </a:p>
        </p:txBody>
      </p:sp>
      <p:sp>
        <p:nvSpPr>
          <p:cNvPr id="3" name="内容占位符 2"/>
          <p:cNvSpPr>
            <a:spLocks noGrp="1"/>
          </p:cNvSpPr>
          <p:nvPr>
            <p:ph idx="1"/>
          </p:nvPr>
        </p:nvSpPr>
        <p:spPr/>
        <p:txBody>
          <a:bodyPr/>
          <a:lstStyle/>
          <a:p>
            <a:r>
              <a:rPr lang="en-US" altLang="zh-CN" dirty="0"/>
              <a:t>Web</a:t>
            </a:r>
            <a:r>
              <a:rPr lang="zh-CN" altLang="en-US" dirty="0"/>
              <a:t>前端开发工具根据开发的阶段和用途不同</a:t>
            </a:r>
            <a:r>
              <a:rPr lang="zh-CN" altLang="en-US" dirty="0" smtClean="0"/>
              <a:t>，可分为</a:t>
            </a:r>
            <a:r>
              <a:rPr lang="en-US" altLang="zh-CN" dirty="0" smtClean="0"/>
              <a:t>:</a:t>
            </a:r>
          </a:p>
          <a:p>
            <a:pPr lvl="1"/>
            <a:r>
              <a:rPr lang="en-US" altLang="zh-CN" dirty="0" smtClean="0">
                <a:solidFill>
                  <a:srgbClr val="FF0000"/>
                </a:solidFill>
              </a:rPr>
              <a:t>Web</a:t>
            </a:r>
            <a:r>
              <a:rPr lang="zh-CN" altLang="en-US" dirty="0">
                <a:solidFill>
                  <a:srgbClr val="FF0000"/>
                </a:solidFill>
              </a:rPr>
              <a:t>设计</a:t>
            </a:r>
            <a:r>
              <a:rPr lang="zh-CN" altLang="en-US" dirty="0" smtClean="0">
                <a:solidFill>
                  <a:srgbClr val="FF0000"/>
                </a:solidFill>
              </a:rPr>
              <a:t>工具</a:t>
            </a:r>
            <a:endParaRPr lang="en-US" altLang="zh-CN" dirty="0"/>
          </a:p>
          <a:p>
            <a:pPr lvl="1"/>
            <a:r>
              <a:rPr lang="en-US" altLang="zh-CN" dirty="0" smtClean="0">
                <a:solidFill>
                  <a:srgbClr val="FF0000"/>
                </a:solidFill>
              </a:rPr>
              <a:t>Web</a:t>
            </a:r>
            <a:r>
              <a:rPr lang="zh-CN" altLang="en-US" dirty="0">
                <a:solidFill>
                  <a:srgbClr val="FF0000"/>
                </a:solidFill>
              </a:rPr>
              <a:t>开发</a:t>
            </a:r>
            <a:r>
              <a:rPr lang="zh-CN" altLang="en-US" dirty="0" smtClean="0">
                <a:solidFill>
                  <a:srgbClr val="FF0000"/>
                </a:solidFill>
              </a:rPr>
              <a:t>工具</a:t>
            </a:r>
            <a:endParaRPr lang="en-US" altLang="zh-CN" dirty="0"/>
          </a:p>
          <a:p>
            <a:pPr lvl="1"/>
            <a:r>
              <a:rPr lang="en-US" altLang="zh-CN" dirty="0" smtClean="0">
                <a:solidFill>
                  <a:srgbClr val="FF0000"/>
                </a:solidFill>
              </a:rPr>
              <a:t>Web</a:t>
            </a:r>
            <a:r>
              <a:rPr lang="zh-CN" altLang="en-US" dirty="0">
                <a:solidFill>
                  <a:srgbClr val="FF0000"/>
                </a:solidFill>
              </a:rPr>
              <a:t>管理与维护</a:t>
            </a:r>
            <a:r>
              <a:rPr lang="zh-CN" altLang="en-US" dirty="0" smtClean="0">
                <a:solidFill>
                  <a:srgbClr val="FF0000"/>
                </a:solidFill>
              </a:rPr>
              <a:t>工具</a:t>
            </a:r>
            <a:endParaRPr lang="en-US" altLang="zh-CN" dirty="0" smtClean="0">
              <a:solidFill>
                <a:srgbClr val="FF0000"/>
              </a:solidFill>
            </a:endParaRPr>
          </a:p>
          <a:p>
            <a:pPr lvl="1"/>
            <a:r>
              <a:rPr lang="en-US" altLang="zh-CN" dirty="0">
                <a:solidFill>
                  <a:srgbClr val="FF0000"/>
                </a:solidFill>
              </a:rPr>
              <a:t>Web</a:t>
            </a:r>
            <a:r>
              <a:rPr lang="zh-CN" altLang="en-US" dirty="0">
                <a:solidFill>
                  <a:srgbClr val="FF0000"/>
                </a:solidFill>
              </a:rPr>
              <a:t>调试</a:t>
            </a:r>
            <a:r>
              <a:rPr lang="zh-CN" altLang="en-US" dirty="0" smtClean="0">
                <a:solidFill>
                  <a:srgbClr val="FF0000"/>
                </a:solidFill>
              </a:rPr>
              <a:t>工具</a:t>
            </a:r>
            <a:endParaRPr lang="zh-CN"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217540"/>
            <a:ext cx="2269878" cy="1891565"/>
          </a:xfrm>
          <a:prstGeom prst="rect">
            <a:avLst/>
          </a:prstGeom>
        </p:spPr>
      </p:pic>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03737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r>
              <a:rPr lang="zh-CN" altLang="en-US" dirty="0" smtClean="0"/>
              <a:t>主要特点</a:t>
            </a:r>
            <a:endParaRPr lang="en-US" altLang="zh-CN" dirty="0" smtClean="0"/>
          </a:p>
          <a:p>
            <a:pPr lvl="1"/>
            <a:r>
              <a:rPr lang="zh-CN" altLang="en-US" dirty="0">
                <a:solidFill>
                  <a:srgbClr val="FF0000"/>
                </a:solidFill>
              </a:rPr>
              <a:t>统一的</a:t>
            </a:r>
            <a:r>
              <a:rPr lang="zh-CN" altLang="en-US" dirty="0" smtClean="0">
                <a:solidFill>
                  <a:srgbClr val="FF0000"/>
                </a:solidFill>
              </a:rPr>
              <a:t>版本号：</a:t>
            </a:r>
            <a:r>
              <a:rPr lang="zh-CN" altLang="en-US" dirty="0" smtClean="0"/>
              <a:t>任何</a:t>
            </a:r>
            <a:r>
              <a:rPr lang="zh-CN" altLang="en-US" dirty="0"/>
              <a:t>一次提交都会对所有文件增加到同一个新版本号，即使是提交并不涉及的文件</a:t>
            </a:r>
            <a:r>
              <a:rPr lang="zh-CN" altLang="en-US" dirty="0" smtClean="0"/>
              <a:t>。</a:t>
            </a:r>
            <a:endParaRPr lang="en-US" altLang="zh-CN" dirty="0" smtClean="0"/>
          </a:p>
          <a:p>
            <a:pPr lvl="1"/>
            <a:r>
              <a:rPr lang="zh-CN" altLang="en-US" dirty="0" smtClean="0">
                <a:solidFill>
                  <a:srgbClr val="FF0000"/>
                </a:solidFill>
              </a:rPr>
              <a:t>原子</a:t>
            </a:r>
            <a:r>
              <a:rPr lang="zh-CN" altLang="en-US" dirty="0">
                <a:solidFill>
                  <a:srgbClr val="FF0000"/>
                </a:solidFill>
              </a:rPr>
              <a:t>提交：</a:t>
            </a:r>
            <a:r>
              <a:rPr lang="zh-CN" altLang="en-US" dirty="0"/>
              <a:t>一系列相关的更改，要么全部提交到版本库，要么一个也不提交。这样用户就可以将相关的更改组成一个逻辑整体，防止出现只有部分修改提交到版本库的情况</a:t>
            </a:r>
            <a:r>
              <a:rPr lang="zh-CN" altLang="en-US" dirty="0" smtClean="0"/>
              <a:t>。</a:t>
            </a:r>
            <a:endParaRPr lang="en-US" altLang="zh-CN" dirty="0" smtClean="0"/>
          </a:p>
          <a:p>
            <a:pPr lvl="1"/>
            <a:r>
              <a:rPr lang="zh-CN" altLang="en-US" dirty="0">
                <a:solidFill>
                  <a:srgbClr val="FF0000"/>
                </a:solidFill>
              </a:rPr>
              <a:t>一致的数据</a:t>
            </a:r>
            <a:r>
              <a:rPr lang="zh-CN" altLang="en-US" dirty="0" smtClean="0">
                <a:solidFill>
                  <a:srgbClr val="FF0000"/>
                </a:solidFill>
              </a:rPr>
              <a:t>操作：</a:t>
            </a:r>
            <a:r>
              <a:rPr lang="en-US" altLang="zh-CN" dirty="0"/>
              <a:t>Subversion</a:t>
            </a:r>
            <a:r>
              <a:rPr lang="zh-CN" altLang="en-US" dirty="0" smtClean="0"/>
              <a:t>用</a:t>
            </a:r>
            <a:r>
              <a:rPr lang="zh-CN" altLang="en-US" dirty="0" smtClean="0">
                <a:solidFill>
                  <a:srgbClr val="FF0000"/>
                </a:solidFill>
              </a:rPr>
              <a:t>二进制</a:t>
            </a:r>
            <a:r>
              <a:rPr lang="zh-CN" altLang="en-US" dirty="0">
                <a:solidFill>
                  <a:srgbClr val="FF0000"/>
                </a:solidFill>
              </a:rPr>
              <a:t>差异算法</a:t>
            </a:r>
            <a:r>
              <a:rPr lang="zh-CN" altLang="en-US" dirty="0"/>
              <a:t>描述文件的变化，对于文本（可读）和二进制（不可读）文件其操作方式是一致的</a:t>
            </a:r>
            <a:r>
              <a:rPr lang="zh-CN" altLang="en-US" dirty="0" smtClean="0"/>
              <a:t>。</a:t>
            </a:r>
            <a:endParaRPr lang="en-US" altLang="zh-CN" dirty="0" smtClean="0"/>
          </a:p>
          <a:p>
            <a:pPr lvl="1"/>
            <a:r>
              <a:rPr lang="zh-CN" altLang="en-US" dirty="0">
                <a:solidFill>
                  <a:srgbClr val="FF0000"/>
                </a:solidFill>
              </a:rPr>
              <a:t>高效的分支和标签</a:t>
            </a:r>
            <a:r>
              <a:rPr lang="zh-CN" altLang="en-US" dirty="0" smtClean="0">
                <a:solidFill>
                  <a:srgbClr val="FF0000"/>
                </a:solidFill>
              </a:rPr>
              <a:t>操作：</a:t>
            </a:r>
            <a:r>
              <a:rPr lang="en-US" altLang="zh-CN" dirty="0"/>
              <a:t>Subversion</a:t>
            </a:r>
            <a:r>
              <a:rPr lang="zh-CN" altLang="en-US" dirty="0"/>
              <a:t>的分支和标签</a:t>
            </a:r>
            <a:r>
              <a:rPr lang="zh-CN" altLang="en-US" dirty="0" smtClean="0"/>
              <a:t>操作只是</a:t>
            </a:r>
            <a:r>
              <a:rPr lang="zh-CN" altLang="en-US" dirty="0"/>
              <a:t>一种类似于</a:t>
            </a:r>
            <a:r>
              <a:rPr lang="zh-CN" altLang="en-US" dirty="0" smtClean="0"/>
              <a:t>硬连接的</a:t>
            </a:r>
            <a:r>
              <a:rPr lang="zh-CN" altLang="en-US" dirty="0"/>
              <a:t>机制拷贝整个工程。</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5.4</a:t>
            </a:r>
            <a:r>
              <a:rPr lang="zh-CN" altLang="en-US" dirty="0" smtClean="0"/>
              <a:t>代码</a:t>
            </a:r>
            <a:r>
              <a:rPr lang="zh-CN" altLang="en-US" dirty="0"/>
              <a:t>托管工具</a:t>
            </a:r>
            <a:r>
              <a:rPr lang="en-US" altLang="zh-CN" dirty="0" smtClean="0"/>
              <a:t>-SVN</a:t>
            </a:r>
            <a:endParaRPr lang="zh-CN" altLang="en-US" dirty="0"/>
          </a:p>
        </p:txBody>
      </p:sp>
    </p:spTree>
    <p:extLst>
      <p:ext uri="{BB962C8B-B14F-4D97-AF65-F5344CB8AC3E}">
        <p14:creationId xmlns:p14="http://schemas.microsoft.com/office/powerpoint/2010/main" val="1991763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r>
              <a:rPr lang="zh-CN" altLang="en-US" dirty="0"/>
              <a:t>使用</a:t>
            </a:r>
            <a:r>
              <a:rPr lang="en-US" altLang="zh-CN" dirty="0" err="1"/>
              <a:t>GitHub</a:t>
            </a:r>
            <a:r>
              <a:rPr lang="zh-CN" altLang="en-US" dirty="0"/>
              <a:t>开源平台实现网站代码</a:t>
            </a:r>
            <a:r>
              <a:rPr lang="zh-CN" altLang="en-US" dirty="0" smtClean="0"/>
              <a:t>托管的过程：</a:t>
            </a:r>
            <a:endParaRPr lang="zh-CN" altLang="en-US" dirty="0"/>
          </a:p>
          <a:p>
            <a:pPr lvl="1"/>
            <a:r>
              <a:rPr lang="zh-CN" altLang="en-US" dirty="0" smtClean="0"/>
              <a:t>创建</a:t>
            </a:r>
            <a:r>
              <a:rPr lang="en-US" altLang="zh-CN" dirty="0" err="1"/>
              <a:t>GitHub</a:t>
            </a:r>
            <a:r>
              <a:rPr lang="zh-CN" altLang="en-US" dirty="0" smtClean="0"/>
              <a:t>账号，填写注册信息</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5.5</a:t>
            </a:r>
            <a:r>
              <a:rPr lang="zh-CN" altLang="en-US" dirty="0"/>
              <a:t>案例：使用</a:t>
            </a:r>
            <a:r>
              <a:rPr lang="en-US" altLang="zh-CN" dirty="0" err="1"/>
              <a:t>GitHub</a:t>
            </a:r>
            <a:r>
              <a:rPr lang="zh-CN" altLang="en-US" dirty="0"/>
              <a:t>开源平台实现网站代码托管</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560" y="2909852"/>
            <a:ext cx="4834880" cy="311451"/>
          </a:xfrm>
          <a:prstGeom prst="rect">
            <a:avLst/>
          </a:prstGeom>
        </p:spPr>
      </p:pic>
    </p:spTree>
    <p:extLst>
      <p:ext uri="{BB962C8B-B14F-4D97-AF65-F5344CB8AC3E}">
        <p14:creationId xmlns:p14="http://schemas.microsoft.com/office/powerpoint/2010/main" val="1511685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pPr lvl="1"/>
            <a:r>
              <a:rPr lang="zh-CN" altLang="en-US" dirty="0" smtClean="0"/>
              <a:t>创建项目</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5.5</a:t>
            </a:r>
            <a:r>
              <a:rPr lang="zh-CN" altLang="en-US" dirty="0"/>
              <a:t>案例：使用</a:t>
            </a:r>
            <a:r>
              <a:rPr lang="en-US" altLang="zh-CN" dirty="0" err="1"/>
              <a:t>GitHub</a:t>
            </a:r>
            <a:r>
              <a:rPr lang="zh-CN" altLang="en-US" dirty="0"/>
              <a:t>开源平台实现网站代码托管</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777380"/>
            <a:ext cx="5492994" cy="3557002"/>
          </a:xfrm>
          <a:prstGeom prst="rect">
            <a:avLst/>
          </a:prstGeom>
        </p:spPr>
      </p:pic>
    </p:spTree>
    <p:extLst>
      <p:ext uri="{BB962C8B-B14F-4D97-AF65-F5344CB8AC3E}">
        <p14:creationId xmlns:p14="http://schemas.microsoft.com/office/powerpoint/2010/main" val="1181538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pPr lvl="1"/>
            <a:r>
              <a:rPr lang="zh-CN" altLang="en-US" dirty="0"/>
              <a:t>指定</a:t>
            </a:r>
            <a:r>
              <a:rPr lang="zh-CN" altLang="en-US" dirty="0" smtClean="0"/>
              <a:t>用户名和电子邮件</a:t>
            </a:r>
            <a:endParaRPr lang="en-US" altLang="zh-CN" dirty="0" smtClean="0"/>
          </a:p>
          <a:p>
            <a:pPr lvl="1"/>
            <a:endParaRPr lang="en-US" altLang="zh-CN" dirty="0"/>
          </a:p>
          <a:p>
            <a:pPr lvl="1"/>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5.5</a:t>
            </a:r>
            <a:r>
              <a:rPr lang="zh-CN" altLang="en-US" dirty="0"/>
              <a:t>案例：使用</a:t>
            </a:r>
            <a:r>
              <a:rPr lang="en-US" altLang="zh-CN" dirty="0" err="1"/>
              <a:t>GitHub</a:t>
            </a:r>
            <a:r>
              <a:rPr lang="zh-CN" altLang="en-US" dirty="0"/>
              <a:t>开源平台实现网站代码托管</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285" y="2137420"/>
            <a:ext cx="4771429" cy="342857"/>
          </a:xfrm>
          <a:prstGeom prst="rect">
            <a:avLst/>
          </a:prstGeom>
        </p:spPr>
      </p:pic>
    </p:spTree>
    <p:extLst>
      <p:ext uri="{BB962C8B-B14F-4D97-AF65-F5344CB8AC3E}">
        <p14:creationId xmlns:p14="http://schemas.microsoft.com/office/powerpoint/2010/main" val="313196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pPr lvl="1"/>
            <a:r>
              <a:rPr lang="en-US" altLang="zh-CN" dirty="0"/>
              <a:t>GitHub</a:t>
            </a:r>
            <a:r>
              <a:rPr lang="zh-CN" altLang="zh-CN" dirty="0"/>
              <a:t>选择的默认通信方式是</a:t>
            </a:r>
            <a:r>
              <a:rPr lang="en-US" altLang="zh-CN" dirty="0"/>
              <a:t>SSH</a:t>
            </a:r>
            <a:r>
              <a:rPr lang="zh-CN" altLang="zh-CN" dirty="0"/>
              <a:t>，所以要先在</a:t>
            </a:r>
            <a:r>
              <a:rPr lang="en-US" altLang="zh-CN" dirty="0"/>
              <a:t>Git</a:t>
            </a:r>
            <a:r>
              <a:rPr lang="zh-CN" altLang="zh-CN" dirty="0"/>
              <a:t>中生成公钥文件。</a:t>
            </a:r>
            <a:endParaRPr lang="en-US" altLang="zh-CN" dirty="0"/>
          </a:p>
          <a:p>
            <a:pPr lvl="1"/>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5.5</a:t>
            </a:r>
            <a:r>
              <a:rPr lang="zh-CN" altLang="en-US" dirty="0"/>
              <a:t>案例：使用</a:t>
            </a:r>
            <a:r>
              <a:rPr lang="en-US" altLang="zh-CN" dirty="0" err="1"/>
              <a:t>GitHub</a:t>
            </a:r>
            <a:r>
              <a:rPr lang="zh-CN" altLang="en-US" dirty="0"/>
              <a:t>开源平台实现网站代码托管</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285" y="1849388"/>
            <a:ext cx="4771429" cy="3542857"/>
          </a:xfrm>
          <a:prstGeom prst="rect">
            <a:avLst/>
          </a:prstGeom>
        </p:spPr>
      </p:pic>
    </p:spTree>
    <p:extLst>
      <p:ext uri="{BB962C8B-B14F-4D97-AF65-F5344CB8AC3E}">
        <p14:creationId xmlns:p14="http://schemas.microsoft.com/office/powerpoint/2010/main" val="1176820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pPr lvl="1"/>
            <a:r>
              <a:rPr lang="zh-CN" altLang="en-US" dirty="0"/>
              <a:t>检测是否能够通过</a:t>
            </a:r>
            <a:r>
              <a:rPr lang="en-US" altLang="zh-CN" dirty="0"/>
              <a:t>SSH</a:t>
            </a:r>
            <a:r>
              <a:rPr lang="zh-CN" altLang="en-US" dirty="0"/>
              <a:t>连接</a:t>
            </a:r>
            <a:r>
              <a:rPr lang="en-US" altLang="zh-CN" dirty="0" err="1" smtClean="0"/>
              <a:t>Github</a:t>
            </a:r>
            <a:endParaRPr lang="en-US" altLang="zh-CN" dirty="0" smtClean="0"/>
          </a:p>
          <a:p>
            <a:pPr lvl="1"/>
            <a:endParaRPr lang="en-US" altLang="zh-CN" dirty="0"/>
          </a:p>
          <a:p>
            <a:pPr lvl="1"/>
            <a:endParaRPr lang="en-US" altLang="zh-CN" dirty="0" smtClean="0"/>
          </a:p>
          <a:p>
            <a:pPr lvl="1"/>
            <a:endParaRPr lang="en-US" altLang="zh-CN" dirty="0"/>
          </a:p>
          <a:p>
            <a:pPr lvl="1"/>
            <a:r>
              <a:rPr lang="zh-CN" altLang="en-US" dirty="0"/>
              <a:t>在本地建立一个目录</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5.5</a:t>
            </a:r>
            <a:r>
              <a:rPr lang="zh-CN" altLang="en-US" dirty="0"/>
              <a:t>案例：使用</a:t>
            </a:r>
            <a:r>
              <a:rPr lang="en-US" altLang="zh-CN" dirty="0" err="1"/>
              <a:t>GitHub</a:t>
            </a:r>
            <a:r>
              <a:rPr lang="zh-CN" altLang="en-US" dirty="0"/>
              <a:t>开源平台实现网站代码托管</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284" y="1849388"/>
            <a:ext cx="4771429" cy="8000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284" y="3411940"/>
            <a:ext cx="4771429" cy="1104762"/>
          </a:xfrm>
          <a:prstGeom prst="rect">
            <a:avLst/>
          </a:prstGeom>
        </p:spPr>
      </p:pic>
    </p:spTree>
    <p:extLst>
      <p:ext uri="{BB962C8B-B14F-4D97-AF65-F5344CB8AC3E}">
        <p14:creationId xmlns:p14="http://schemas.microsoft.com/office/powerpoint/2010/main" val="54581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pPr lvl="1"/>
            <a:r>
              <a:rPr lang="zh-CN" altLang="en-US" dirty="0" smtClean="0"/>
              <a:t>把</a:t>
            </a:r>
            <a:r>
              <a:rPr lang="zh-CN" altLang="en-US" dirty="0"/>
              <a:t>创建的目录变成</a:t>
            </a:r>
            <a:r>
              <a:rPr lang="en-US" altLang="zh-CN" dirty="0" err="1"/>
              <a:t>Git</a:t>
            </a:r>
            <a:r>
              <a:rPr lang="zh-CN" altLang="en-US" dirty="0"/>
              <a:t>可以管理的</a:t>
            </a:r>
            <a:r>
              <a:rPr lang="zh-CN" altLang="en-US" dirty="0" smtClean="0"/>
              <a:t>仓库</a:t>
            </a:r>
            <a:endParaRPr lang="en-US" altLang="zh-CN" dirty="0"/>
          </a:p>
          <a:p>
            <a:pPr lvl="1"/>
            <a:endParaRPr lang="en-US" altLang="zh-CN" dirty="0" smtClean="0"/>
          </a:p>
          <a:p>
            <a:pPr lvl="1"/>
            <a:endParaRPr lang="en-US" altLang="zh-CN" dirty="0"/>
          </a:p>
          <a:p>
            <a:pPr lvl="1"/>
            <a:r>
              <a:rPr lang="zh-CN" altLang="en-US" dirty="0" smtClean="0"/>
              <a:t>创建文件，并将文件导入到仓库</a:t>
            </a:r>
            <a:endParaRPr lang="en-US" altLang="zh-CN" dirty="0"/>
          </a:p>
          <a:p>
            <a:pPr lvl="1"/>
            <a:endParaRPr lang="en-US" altLang="zh-CN" dirty="0" smtClean="0"/>
          </a:p>
          <a:p>
            <a:pPr lvl="1"/>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5.5</a:t>
            </a:r>
            <a:r>
              <a:rPr lang="zh-CN" altLang="en-US" dirty="0"/>
              <a:t>案例：使用</a:t>
            </a:r>
            <a:r>
              <a:rPr lang="en-US" altLang="zh-CN" dirty="0" err="1"/>
              <a:t>GitHub</a:t>
            </a:r>
            <a:r>
              <a:rPr lang="zh-CN" altLang="en-US" dirty="0"/>
              <a:t>开源平台实现网站代码托管</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285" y="1849388"/>
            <a:ext cx="4771429" cy="495238"/>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517" y="3001516"/>
            <a:ext cx="4771429" cy="952381"/>
          </a:xfrm>
          <a:prstGeom prst="rect">
            <a:avLst/>
          </a:prstGeom>
        </p:spPr>
      </p:pic>
    </p:spTree>
    <p:extLst>
      <p:ext uri="{BB962C8B-B14F-4D97-AF65-F5344CB8AC3E}">
        <p14:creationId xmlns:p14="http://schemas.microsoft.com/office/powerpoint/2010/main" val="3604144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代码托管工具</a:t>
            </a:r>
            <a:endParaRPr lang="zh-CN" altLang="en-US" dirty="0"/>
          </a:p>
        </p:txBody>
      </p:sp>
      <p:sp>
        <p:nvSpPr>
          <p:cNvPr id="3" name="内容占位符 2"/>
          <p:cNvSpPr>
            <a:spLocks noGrp="1"/>
          </p:cNvSpPr>
          <p:nvPr>
            <p:ph idx="1"/>
          </p:nvPr>
        </p:nvSpPr>
        <p:spPr/>
        <p:txBody>
          <a:bodyPr/>
          <a:lstStyle/>
          <a:p>
            <a:pPr lvl="1"/>
            <a:r>
              <a:rPr lang="zh-CN" altLang="en-US" dirty="0"/>
              <a:t>将版本库添加到远程版本</a:t>
            </a:r>
            <a:r>
              <a:rPr lang="zh-CN" altLang="en-US" dirty="0" smtClean="0"/>
              <a:t>库</a:t>
            </a:r>
            <a:endParaRPr lang="en-US" altLang="zh-CN" dirty="0" smtClean="0"/>
          </a:p>
          <a:p>
            <a:pPr lvl="1"/>
            <a:endParaRPr lang="en-US" altLang="zh-CN" dirty="0"/>
          </a:p>
          <a:p>
            <a:pPr lvl="1"/>
            <a:endParaRPr lang="en-US" altLang="zh-CN" dirty="0" smtClean="0"/>
          </a:p>
          <a:p>
            <a:pPr lvl="1"/>
            <a:r>
              <a:rPr lang="zh-CN" altLang="en-US" dirty="0"/>
              <a:t>上</a:t>
            </a:r>
            <a:r>
              <a:rPr lang="zh-CN" altLang="en-US" dirty="0" smtClean="0"/>
              <a:t>传到</a:t>
            </a:r>
            <a:r>
              <a:rPr lang="en-US" altLang="zh-CN" dirty="0" err="1"/>
              <a:t>GitHub</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5.5</a:t>
            </a:r>
            <a:r>
              <a:rPr lang="zh-CN" altLang="en-US" dirty="0"/>
              <a:t>案例：使用</a:t>
            </a:r>
            <a:r>
              <a:rPr lang="en-US" altLang="zh-CN" dirty="0" err="1"/>
              <a:t>GitHub</a:t>
            </a:r>
            <a:r>
              <a:rPr lang="zh-CN" altLang="en-US" dirty="0"/>
              <a:t>开源平台实现网站代码托管</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283" y="2013037"/>
            <a:ext cx="4771429" cy="1904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284" y="3073524"/>
            <a:ext cx="4771429" cy="1409524"/>
          </a:xfrm>
          <a:prstGeom prst="rect">
            <a:avLst/>
          </a:prstGeom>
        </p:spPr>
      </p:pic>
    </p:spTree>
    <p:extLst>
      <p:ext uri="{BB962C8B-B14F-4D97-AF65-F5344CB8AC3E}">
        <p14:creationId xmlns:p14="http://schemas.microsoft.com/office/powerpoint/2010/main" val="4269311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7" name="文本框 6"/>
          <p:cNvSpPr txBox="1"/>
          <p:nvPr/>
        </p:nvSpPr>
        <p:spPr>
          <a:xfrm>
            <a:off x="1619890" y="4849641"/>
            <a:ext cx="5987044" cy="307777"/>
          </a:xfrm>
          <a:prstGeom prst="rect">
            <a:avLst/>
          </a:prstGeom>
          <a:noFill/>
        </p:spPr>
        <p:txBody>
          <a:bodyPr wrap="square" rtlCol="0">
            <a:spAutoFit/>
          </a:bodyPr>
          <a:lstStyle/>
          <a:p>
            <a:pPr algn="ctr"/>
            <a:r>
              <a:rPr lang="zh-CN" altLang="en-US" sz="1400" dirty="0" smtClean="0">
                <a:latin typeface="幼圆" panose="02010509060101010101" pitchFamily="49" charset="-122"/>
                <a:ea typeface="幼圆" panose="02010509060101010101" pitchFamily="49" charset="-122"/>
              </a:rPr>
              <a:t>查看上传文件</a:t>
            </a:r>
            <a:endParaRPr lang="zh-CN" altLang="en-US" sz="1400" dirty="0">
              <a:latin typeface="幼圆" panose="02010509060101010101" pitchFamily="49" charset="-122"/>
              <a:ea typeface="幼圆" panose="02010509060101010101"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12" y="553244"/>
            <a:ext cx="7600000" cy="4152381"/>
          </a:xfrm>
          <a:prstGeom prst="rect">
            <a:avLst/>
          </a:prstGeom>
        </p:spPr>
      </p:pic>
    </p:spTree>
    <p:extLst>
      <p:ext uri="{BB962C8B-B14F-4D97-AF65-F5344CB8AC3E}">
        <p14:creationId xmlns:p14="http://schemas.microsoft.com/office/powerpoint/2010/main" val="289127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pic>
        <p:nvPicPr>
          <p:cNvPr id="7" name="图片 6"/>
          <p:cNvPicPr>
            <a:picLocks noChangeAspect="1"/>
          </p:cNvPicPr>
          <p:nvPr/>
        </p:nvPicPr>
        <p:blipFill>
          <a:blip r:embed="rId3"/>
          <a:stretch>
            <a:fillRect/>
          </a:stretch>
        </p:blipFill>
        <p:spPr>
          <a:xfrm>
            <a:off x="1151336" y="1070803"/>
            <a:ext cx="2880320" cy="1042167"/>
          </a:xfrm>
          <a:prstGeom prst="rect">
            <a:avLst/>
          </a:prstGeom>
        </p:spPr>
      </p:pic>
      <p:sp>
        <p:nvSpPr>
          <p:cNvPr id="8" name="文本框 7"/>
          <p:cNvSpPr txBox="1"/>
          <p:nvPr/>
        </p:nvSpPr>
        <p:spPr>
          <a:xfrm>
            <a:off x="1187624" y="2065412"/>
            <a:ext cx="6696744" cy="1138773"/>
          </a:xfrm>
          <a:prstGeom prst="rect">
            <a:avLst/>
          </a:prstGeom>
          <a:noFill/>
        </p:spPr>
        <p:txBody>
          <a:bodyPr wrap="square" rtlCol="0">
            <a:spAutoFit/>
          </a:bodyPr>
          <a:lstStyle/>
          <a:p>
            <a:pPr>
              <a:lnSpc>
                <a:spcPct val="150000"/>
              </a:lnSpc>
            </a:pPr>
            <a:r>
              <a:rPr lang="zh-CN" altLang="en-US" sz="2000" dirty="0" smtClean="0">
                <a:solidFill>
                  <a:srgbClr val="FF0000"/>
                </a:solidFill>
                <a:latin typeface="幼圆" panose="02010509060101010101" pitchFamily="49" charset="-122"/>
                <a:ea typeface="幼圆" panose="02010509060101010101" pitchFamily="49" charset="-122"/>
              </a:rPr>
              <a:t>现场演示：</a:t>
            </a:r>
            <a:endParaRPr lang="en-US" altLang="zh-CN" sz="2000" dirty="0" smtClean="0">
              <a:solidFill>
                <a:srgbClr val="FF000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使用</a:t>
            </a:r>
            <a:r>
              <a:rPr lang="en-US" altLang="zh-CN" sz="1400" dirty="0" err="1" smtClean="0">
                <a:solidFill>
                  <a:srgbClr val="0070C0"/>
                </a:solidFill>
                <a:latin typeface="幼圆" panose="02010509060101010101" pitchFamily="49" charset="-122"/>
                <a:ea typeface="幼圆" panose="02010509060101010101" pitchFamily="49" charset="-122"/>
              </a:rPr>
              <a:t>OSChina</a:t>
            </a:r>
            <a:r>
              <a:rPr lang="zh-CN" altLang="en-US" sz="1400" dirty="0" smtClean="0">
                <a:solidFill>
                  <a:srgbClr val="0070C0"/>
                </a:solidFill>
                <a:latin typeface="幼圆" panose="02010509060101010101" pitchFamily="49" charset="-122"/>
                <a:ea typeface="幼圆" panose="02010509060101010101" pitchFamily="49" charset="-122"/>
              </a:rPr>
              <a:t>的</a:t>
            </a:r>
            <a:r>
              <a:rPr lang="en-US" altLang="zh-CN" sz="1400" dirty="0" err="1" smtClean="0">
                <a:solidFill>
                  <a:srgbClr val="0070C0"/>
                </a:solidFill>
                <a:latin typeface="幼圆" panose="02010509060101010101" pitchFamily="49" charset="-122"/>
                <a:ea typeface="幼圆" panose="02010509060101010101" pitchFamily="49" charset="-122"/>
              </a:rPr>
              <a:t>GibHub</a:t>
            </a:r>
            <a:r>
              <a:rPr lang="zh-CN" altLang="en-US" sz="1400" dirty="0" smtClean="0">
                <a:solidFill>
                  <a:srgbClr val="0070C0"/>
                </a:solidFill>
                <a:latin typeface="幼圆" panose="02010509060101010101" pitchFamily="49" charset="-122"/>
                <a:ea typeface="幼圆" panose="02010509060101010101" pitchFamily="49" charset="-122"/>
              </a:rPr>
              <a:t>服务，实现项目代码托管与版本控制。</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使用</a:t>
            </a:r>
            <a:r>
              <a:rPr lang="en-US" altLang="zh-CN" sz="1400" dirty="0" smtClean="0">
                <a:solidFill>
                  <a:srgbClr val="0070C0"/>
                </a:solidFill>
                <a:latin typeface="幼圆" panose="02010509060101010101" pitchFamily="49" charset="-122"/>
                <a:ea typeface="幼圆" panose="02010509060101010101" pitchFamily="49" charset="-122"/>
              </a:rPr>
              <a:t>SVN</a:t>
            </a:r>
            <a:r>
              <a:rPr lang="zh-CN" altLang="en-US" sz="1400" dirty="0" smtClean="0">
                <a:solidFill>
                  <a:srgbClr val="0070C0"/>
                </a:solidFill>
                <a:latin typeface="幼圆" panose="02010509060101010101" pitchFamily="49" charset="-122"/>
                <a:ea typeface="幼圆" panose="02010509060101010101" pitchFamily="49" charset="-122"/>
              </a:rPr>
              <a:t>服务，实现项目版本管理和团队合作开发</a:t>
            </a:r>
            <a:r>
              <a:rPr lang="zh-CN" altLang="en-US" sz="1400" dirty="0" smtClean="0">
                <a:solidFill>
                  <a:srgbClr val="0070C0"/>
                </a:solidFill>
                <a:latin typeface="幼圆" panose="02010509060101010101" pitchFamily="49" charset="-122"/>
                <a:ea typeface="幼圆" panose="02010509060101010101" pitchFamily="49" charset="-122"/>
              </a:rPr>
              <a:t>。</a:t>
            </a:r>
            <a:endParaRPr lang="en-US" altLang="zh-CN" sz="1400" dirty="0" smtClean="0">
              <a:solidFill>
                <a:srgbClr val="0070C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028831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852" y="913284"/>
            <a:ext cx="2664296" cy="3705976"/>
          </a:xfrm>
          <a:prstGeom prst="rect">
            <a:avLst/>
          </a:prstGeom>
        </p:spPr>
      </p:pic>
    </p:spTree>
    <p:extLst>
      <p:ext uri="{BB962C8B-B14F-4D97-AF65-F5344CB8AC3E}">
        <p14:creationId xmlns:p14="http://schemas.microsoft.com/office/powerpoint/2010/main" val="3629293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项目管理系统</a:t>
            </a:r>
            <a:endParaRPr lang="zh-CN" altLang="en-US" dirty="0"/>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zh-CN" altLang="en-US" dirty="0"/>
              <a:t>项目管理，就是通过合理地组织，在规定的时间、预算和质量目标范围内完成项目的各项工作。即从项目的投资决策开始到项目结束的全过程进行计划、组织、指挥、协调、控制和评价，以实现项目的目标</a:t>
            </a:r>
            <a:r>
              <a:rPr lang="zh-CN" altLang="en-US" dirty="0" smtClean="0"/>
              <a:t>。</a:t>
            </a:r>
            <a:endParaRPr lang="en-US" altLang="zh-CN" dirty="0" smtClean="0"/>
          </a:p>
          <a:p>
            <a:r>
              <a:rPr lang="zh-CN" altLang="en-US" dirty="0"/>
              <a:t>在项目管理方法论</a:t>
            </a:r>
            <a:r>
              <a:rPr lang="zh-CN" altLang="en-US" dirty="0" smtClean="0"/>
              <a:t>上主要包含以下三</a:t>
            </a:r>
            <a:r>
              <a:rPr lang="zh-CN" altLang="en-US" dirty="0"/>
              <a:t>个</a:t>
            </a:r>
            <a:r>
              <a:rPr lang="zh-CN" altLang="en-US" dirty="0" smtClean="0"/>
              <a:t>方面：</a:t>
            </a:r>
            <a:endParaRPr lang="en-US" altLang="zh-CN" dirty="0" smtClean="0"/>
          </a:p>
          <a:p>
            <a:pPr lvl="1"/>
            <a:r>
              <a:rPr lang="zh-CN" altLang="en-US" dirty="0">
                <a:solidFill>
                  <a:srgbClr val="FF0000"/>
                </a:solidFill>
              </a:rPr>
              <a:t>阶段化</a:t>
            </a:r>
            <a:r>
              <a:rPr lang="zh-CN" altLang="en-US" dirty="0" smtClean="0">
                <a:solidFill>
                  <a:srgbClr val="FF0000"/>
                </a:solidFill>
              </a:rPr>
              <a:t>管理：</a:t>
            </a:r>
            <a:r>
              <a:rPr lang="zh-CN" altLang="en-US" dirty="0" smtClean="0"/>
              <a:t>指从立项</a:t>
            </a:r>
            <a:r>
              <a:rPr lang="zh-CN" altLang="en-US" dirty="0"/>
              <a:t>之初直到系统运行维护的全过程</a:t>
            </a:r>
            <a:r>
              <a:rPr lang="zh-CN" altLang="en-US" dirty="0" smtClean="0"/>
              <a:t>。</a:t>
            </a:r>
            <a:endParaRPr lang="en-US" altLang="zh-CN" dirty="0" smtClean="0"/>
          </a:p>
          <a:p>
            <a:pPr lvl="1"/>
            <a:r>
              <a:rPr lang="zh-CN" altLang="en-US" dirty="0">
                <a:solidFill>
                  <a:srgbClr val="FF0000"/>
                </a:solidFill>
              </a:rPr>
              <a:t>量化</a:t>
            </a:r>
            <a:r>
              <a:rPr lang="zh-CN" altLang="en-US" dirty="0" smtClean="0">
                <a:solidFill>
                  <a:srgbClr val="FF0000"/>
                </a:solidFill>
              </a:rPr>
              <a:t>管理：</a:t>
            </a:r>
            <a:r>
              <a:rPr lang="zh-CN" altLang="en-US" dirty="0" smtClean="0"/>
              <a:t>将</a:t>
            </a:r>
            <a:r>
              <a:rPr lang="zh-CN" altLang="en-US" dirty="0"/>
              <a:t>每个阶段数量化，分清责任</a:t>
            </a:r>
            <a:r>
              <a:rPr lang="zh-CN" altLang="en-US" dirty="0" smtClean="0"/>
              <a:t>。</a:t>
            </a:r>
            <a:endParaRPr lang="en-US" altLang="zh-CN" dirty="0" smtClean="0"/>
          </a:p>
          <a:p>
            <a:pPr lvl="1"/>
            <a:r>
              <a:rPr lang="zh-CN" altLang="en-US" dirty="0">
                <a:solidFill>
                  <a:srgbClr val="FF0000"/>
                </a:solidFill>
              </a:rPr>
              <a:t>优化</a:t>
            </a:r>
            <a:r>
              <a:rPr lang="zh-CN" altLang="en-US" dirty="0" smtClean="0">
                <a:solidFill>
                  <a:srgbClr val="FF0000"/>
                </a:solidFill>
              </a:rPr>
              <a:t>管理：</a:t>
            </a:r>
            <a:r>
              <a:rPr lang="zh-CN" altLang="en-US" dirty="0" smtClean="0"/>
              <a:t>分析</a:t>
            </a:r>
            <a:r>
              <a:rPr lang="zh-CN" altLang="en-US" dirty="0"/>
              <a:t>项目每部分所蕴涵的知识、经验和教训，更好地发扬项目进程中的经验，吸取教训</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6.1</a:t>
            </a:r>
            <a:r>
              <a:rPr lang="zh-CN" altLang="en-US" dirty="0" smtClean="0"/>
              <a:t>什么是项目管理</a:t>
            </a:r>
            <a:endParaRPr lang="zh-CN" altLang="en-US" dirty="0"/>
          </a:p>
        </p:txBody>
      </p:sp>
    </p:spTree>
    <p:extLst>
      <p:ext uri="{BB962C8B-B14F-4D97-AF65-F5344CB8AC3E}">
        <p14:creationId xmlns:p14="http://schemas.microsoft.com/office/powerpoint/2010/main" val="237973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项目管理系统</a:t>
            </a:r>
            <a:endParaRPr lang="zh-CN" altLang="en-US" dirty="0"/>
          </a:p>
        </p:txBody>
      </p:sp>
      <p:sp>
        <p:nvSpPr>
          <p:cNvPr id="3" name="内容占位符 2"/>
          <p:cNvSpPr>
            <a:spLocks noGrp="1"/>
          </p:cNvSpPr>
          <p:nvPr>
            <p:ph idx="1"/>
          </p:nvPr>
        </p:nvSpPr>
        <p:spPr/>
        <p:txBody>
          <a:bodyPr/>
          <a:lstStyle/>
          <a:p>
            <a:r>
              <a:rPr lang="zh-CN" altLang="en-US" dirty="0"/>
              <a:t>项目管理是为了让软件项目的</a:t>
            </a:r>
            <a:r>
              <a:rPr lang="zh-CN" altLang="en-US" dirty="0">
                <a:solidFill>
                  <a:srgbClr val="FF0000"/>
                </a:solidFill>
              </a:rPr>
              <a:t>生命周期</a:t>
            </a:r>
            <a:r>
              <a:rPr lang="zh-CN" altLang="en-US" dirty="0"/>
              <a:t>（从</a:t>
            </a:r>
            <a:r>
              <a:rPr lang="zh-CN" altLang="en-US" dirty="0">
                <a:solidFill>
                  <a:srgbClr val="FF0000"/>
                </a:solidFill>
              </a:rPr>
              <a:t>分析</a:t>
            </a:r>
            <a:r>
              <a:rPr lang="zh-CN" altLang="en-US" dirty="0"/>
              <a:t>、</a:t>
            </a:r>
            <a:r>
              <a:rPr lang="zh-CN" altLang="en-US" dirty="0">
                <a:solidFill>
                  <a:srgbClr val="FF0000"/>
                </a:solidFill>
              </a:rPr>
              <a:t>设计</a:t>
            </a:r>
            <a:r>
              <a:rPr lang="zh-CN" altLang="en-US" dirty="0"/>
              <a:t>、</a:t>
            </a:r>
            <a:r>
              <a:rPr lang="zh-CN" altLang="en-US" dirty="0">
                <a:solidFill>
                  <a:srgbClr val="FF0000"/>
                </a:solidFill>
              </a:rPr>
              <a:t>编码</a:t>
            </a:r>
            <a:r>
              <a:rPr lang="zh-CN" altLang="en-US" dirty="0"/>
              <a:t>到</a:t>
            </a:r>
            <a:r>
              <a:rPr lang="zh-CN" altLang="en-US" dirty="0">
                <a:solidFill>
                  <a:srgbClr val="FF0000"/>
                </a:solidFill>
              </a:rPr>
              <a:t>测试</a:t>
            </a:r>
            <a:r>
              <a:rPr lang="zh-CN" altLang="en-US" dirty="0"/>
              <a:t>、</a:t>
            </a:r>
            <a:r>
              <a:rPr lang="zh-CN" altLang="en-US" dirty="0">
                <a:solidFill>
                  <a:srgbClr val="FF0000"/>
                </a:solidFill>
              </a:rPr>
              <a:t>维护</a:t>
            </a:r>
            <a:r>
              <a:rPr lang="zh-CN" altLang="en-US" dirty="0"/>
              <a:t>全过程）都能在管理控制之下，最终达到以下的</a:t>
            </a:r>
            <a:r>
              <a:rPr lang="zh-CN" altLang="en-US" dirty="0" smtClean="0"/>
              <a:t>目的：</a:t>
            </a:r>
            <a:endParaRPr lang="en-US" altLang="zh-CN" dirty="0" smtClean="0"/>
          </a:p>
          <a:p>
            <a:pPr lvl="1"/>
            <a:r>
              <a:rPr lang="zh-CN" altLang="en-US" dirty="0">
                <a:solidFill>
                  <a:srgbClr val="FF0000"/>
                </a:solidFill>
              </a:rPr>
              <a:t>合理安排，降低成本</a:t>
            </a:r>
          </a:p>
          <a:p>
            <a:pPr lvl="1"/>
            <a:r>
              <a:rPr lang="zh-CN" altLang="en-US" dirty="0" smtClean="0">
                <a:solidFill>
                  <a:srgbClr val="FF0000"/>
                </a:solidFill>
              </a:rPr>
              <a:t>加强</a:t>
            </a:r>
            <a:r>
              <a:rPr lang="zh-CN" altLang="en-US" dirty="0">
                <a:solidFill>
                  <a:srgbClr val="FF0000"/>
                </a:solidFill>
              </a:rPr>
              <a:t>项目的团队合作，提高项目团队的战斗力</a:t>
            </a:r>
          </a:p>
          <a:p>
            <a:pPr lvl="1"/>
            <a:r>
              <a:rPr lang="zh-CN" altLang="en-US" dirty="0" smtClean="0">
                <a:solidFill>
                  <a:srgbClr val="FF0000"/>
                </a:solidFill>
              </a:rPr>
              <a:t>降低</a:t>
            </a:r>
            <a:r>
              <a:rPr lang="zh-CN" altLang="en-US" dirty="0">
                <a:solidFill>
                  <a:srgbClr val="FF0000"/>
                </a:solidFill>
              </a:rPr>
              <a:t>项目风险，提高项目实施的成功率</a:t>
            </a:r>
          </a:p>
          <a:p>
            <a:pPr lvl="1"/>
            <a:r>
              <a:rPr lang="zh-CN" altLang="en-US" dirty="0" smtClean="0">
                <a:solidFill>
                  <a:srgbClr val="FF0000"/>
                </a:solidFill>
              </a:rPr>
              <a:t>有效</a:t>
            </a:r>
            <a:r>
              <a:rPr lang="zh-CN" altLang="en-US" dirty="0">
                <a:solidFill>
                  <a:srgbClr val="FF0000"/>
                </a:solidFill>
              </a:rPr>
              <a:t>控制项目范围，增强项目的</a:t>
            </a:r>
            <a:r>
              <a:rPr lang="zh-CN" altLang="en-US" dirty="0" smtClean="0">
                <a:solidFill>
                  <a:srgbClr val="FF0000"/>
                </a:solidFill>
              </a:rPr>
              <a:t>可控性</a:t>
            </a:r>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6.2</a:t>
            </a:r>
            <a:r>
              <a:rPr lang="zh-CN" altLang="en-US" dirty="0" smtClean="0"/>
              <a:t>项目管理的目的</a:t>
            </a:r>
            <a:endParaRPr lang="zh-CN" altLang="en-US" dirty="0"/>
          </a:p>
        </p:txBody>
      </p:sp>
    </p:spTree>
    <p:extLst>
      <p:ext uri="{BB962C8B-B14F-4D97-AF65-F5344CB8AC3E}">
        <p14:creationId xmlns:p14="http://schemas.microsoft.com/office/powerpoint/2010/main" val="1188676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项目管理系统</a:t>
            </a:r>
            <a:endParaRPr lang="zh-CN" altLang="en-US" dirty="0"/>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a:t>Microsoft Project</a:t>
            </a:r>
            <a:r>
              <a:rPr lang="zh-CN" altLang="en-US" dirty="0"/>
              <a:t>是</a:t>
            </a:r>
            <a:r>
              <a:rPr lang="en-US" altLang="zh-CN" dirty="0"/>
              <a:t>Microsoft</a:t>
            </a:r>
            <a:r>
              <a:rPr lang="zh-CN" altLang="en-US" dirty="0"/>
              <a:t>公司开发销售的项目管理软件程序。软件设计</a:t>
            </a:r>
            <a:r>
              <a:rPr lang="zh-CN" altLang="en-US" dirty="0">
                <a:solidFill>
                  <a:srgbClr val="FF0000"/>
                </a:solidFill>
              </a:rPr>
              <a:t>目的</a:t>
            </a:r>
            <a:r>
              <a:rPr lang="zh-CN" altLang="en-US" dirty="0"/>
              <a:t>在于协助项目经理发展计划、为任务分配资源、跟踪进度、管理预算和分析工作量</a:t>
            </a:r>
            <a:r>
              <a:rPr lang="zh-CN" altLang="en-US" dirty="0" smtClean="0"/>
              <a:t>。</a:t>
            </a:r>
            <a:endParaRPr lang="en-US" altLang="zh-CN" dirty="0" smtClean="0"/>
          </a:p>
          <a:p>
            <a:pPr lvl="1"/>
            <a:r>
              <a:rPr lang="en-US" altLang="zh-CN" dirty="0"/>
              <a:t>Microsoft Office Project</a:t>
            </a:r>
            <a:r>
              <a:rPr lang="zh-CN" altLang="en-US" dirty="0"/>
              <a:t>将可用性、强大的功能和灵活性有机融合，提供了可靠的项目管理工具，以便更加有效且高效地管理项目</a:t>
            </a:r>
            <a:r>
              <a:rPr lang="zh-CN" altLang="en-US" dirty="0" smtClean="0"/>
              <a:t>。</a:t>
            </a:r>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6.3</a:t>
            </a:r>
            <a:r>
              <a:rPr lang="zh-CN" altLang="en-US" dirty="0"/>
              <a:t>项目管理系统</a:t>
            </a:r>
            <a:r>
              <a:rPr lang="en-US" altLang="zh-CN" dirty="0"/>
              <a:t>-Microsoft Project</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937" y="3793604"/>
            <a:ext cx="1134126" cy="1134126"/>
          </a:xfrm>
          <a:prstGeom prst="rect">
            <a:avLst/>
          </a:prstGeom>
        </p:spPr>
      </p:pic>
    </p:spTree>
    <p:extLst>
      <p:ext uri="{BB962C8B-B14F-4D97-AF65-F5344CB8AC3E}">
        <p14:creationId xmlns:p14="http://schemas.microsoft.com/office/powerpoint/2010/main" val="504589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项目管理系统</a:t>
            </a:r>
            <a:endParaRPr lang="zh-CN" altLang="en-US" dirty="0"/>
          </a:p>
        </p:txBody>
      </p:sp>
      <p:sp>
        <p:nvSpPr>
          <p:cNvPr id="3" name="内容占位符 2"/>
          <p:cNvSpPr>
            <a:spLocks noGrp="1"/>
          </p:cNvSpPr>
          <p:nvPr>
            <p:ph idx="1"/>
          </p:nvPr>
        </p:nvSpPr>
        <p:spPr/>
        <p:txBody>
          <a:bodyPr/>
          <a:lstStyle/>
          <a:p>
            <a:r>
              <a:rPr lang="zh-CN" altLang="en-US" dirty="0" smtClean="0"/>
              <a:t>主要特点</a:t>
            </a:r>
            <a:endParaRPr lang="en-US" altLang="zh-CN" dirty="0" smtClean="0"/>
          </a:p>
          <a:p>
            <a:pPr lvl="1"/>
            <a:r>
              <a:rPr lang="zh-CN" altLang="en-US" dirty="0">
                <a:solidFill>
                  <a:srgbClr val="FF0000"/>
                </a:solidFill>
              </a:rPr>
              <a:t>有效地管理和了解项目日程：</a:t>
            </a:r>
            <a:r>
              <a:rPr lang="zh-CN" altLang="en-US" dirty="0"/>
              <a:t>使用</a:t>
            </a:r>
            <a:r>
              <a:rPr lang="en-US" altLang="zh-CN" dirty="0"/>
              <a:t>Office Project</a:t>
            </a:r>
            <a:r>
              <a:rPr lang="zh-CN" altLang="en-US" dirty="0"/>
              <a:t>设置对项目工作组、管理和客户的现实期望，以制定日程、分配资源和管理预算</a:t>
            </a:r>
            <a:r>
              <a:rPr lang="zh-CN" altLang="en-US" dirty="0" smtClean="0"/>
              <a:t>。</a:t>
            </a:r>
            <a:endParaRPr lang="en-US" altLang="zh-CN" dirty="0" smtClean="0"/>
          </a:p>
          <a:p>
            <a:pPr lvl="1"/>
            <a:r>
              <a:rPr lang="zh-CN" altLang="en-US" dirty="0">
                <a:solidFill>
                  <a:srgbClr val="FF0000"/>
                </a:solidFill>
              </a:rPr>
              <a:t>构建专业的图表和图示：</a:t>
            </a:r>
            <a:r>
              <a:rPr lang="zh-CN" altLang="en-US" dirty="0"/>
              <a:t>“可视报表”引擎可以基于</a:t>
            </a:r>
            <a:r>
              <a:rPr lang="en-US" altLang="zh-CN" dirty="0"/>
              <a:t>Project</a:t>
            </a:r>
            <a:r>
              <a:rPr lang="zh-CN" altLang="en-US" dirty="0"/>
              <a:t>数据生成</a:t>
            </a:r>
            <a:r>
              <a:rPr lang="en-US" altLang="zh-CN" dirty="0"/>
              <a:t>Visio</a:t>
            </a:r>
            <a:r>
              <a:rPr lang="zh-CN" altLang="en-US" dirty="0"/>
              <a:t>图表和</a:t>
            </a:r>
            <a:r>
              <a:rPr lang="en-US" altLang="zh-CN" dirty="0"/>
              <a:t>Excel</a:t>
            </a:r>
            <a:r>
              <a:rPr lang="zh-CN" altLang="en-US" dirty="0"/>
              <a:t>图表的模板，使用该引擎通过专业的报表和图表来分析和报告</a:t>
            </a:r>
            <a:r>
              <a:rPr lang="en-US" altLang="zh-CN" dirty="0"/>
              <a:t>Project</a:t>
            </a:r>
            <a:r>
              <a:rPr lang="zh-CN" altLang="en-US" dirty="0"/>
              <a:t>数据</a:t>
            </a:r>
            <a:r>
              <a:rPr lang="zh-CN" altLang="en-US" dirty="0" smtClean="0"/>
              <a:t>。</a:t>
            </a:r>
            <a:endParaRPr lang="en-US" altLang="zh-CN" dirty="0" smtClean="0"/>
          </a:p>
          <a:p>
            <a:pPr lvl="1"/>
            <a:r>
              <a:rPr lang="zh-CN" altLang="en-US" dirty="0">
                <a:solidFill>
                  <a:srgbClr val="FF0000"/>
                </a:solidFill>
              </a:rPr>
              <a:t>根据需要跟踪项目：</a:t>
            </a:r>
            <a:r>
              <a:rPr lang="zh-CN" altLang="en-US" dirty="0"/>
              <a:t>通过使用一组丰富的预定义或自定义衡量标准来帮助跟踪所需的相关</a:t>
            </a:r>
            <a:r>
              <a:rPr lang="zh-CN" altLang="en-US" dirty="0" smtClean="0"/>
              <a:t>数据，</a:t>
            </a:r>
            <a:r>
              <a:rPr lang="zh-CN" altLang="en-US" dirty="0"/>
              <a:t>通过在基准中保存项目快照来跟踪项目进行期间的项目性能情况。</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6.3</a:t>
            </a:r>
            <a:r>
              <a:rPr lang="zh-CN" altLang="en-US" dirty="0"/>
              <a:t>项目管理系统</a:t>
            </a:r>
            <a:r>
              <a:rPr lang="en-US" altLang="zh-CN" dirty="0"/>
              <a:t>-Microsoft Project</a:t>
            </a:r>
            <a:endParaRPr lang="zh-CN" altLang="en-US" dirty="0"/>
          </a:p>
        </p:txBody>
      </p:sp>
    </p:spTree>
    <p:extLst>
      <p:ext uri="{BB962C8B-B14F-4D97-AF65-F5344CB8AC3E}">
        <p14:creationId xmlns:p14="http://schemas.microsoft.com/office/powerpoint/2010/main" val="3000260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项目管理系统</a:t>
            </a:r>
            <a:endParaRPr lang="zh-CN" altLang="en-US" dirty="0"/>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err="1" smtClean="0"/>
              <a:t>Collabtive</a:t>
            </a:r>
            <a:r>
              <a:rPr lang="zh-CN" altLang="en-US" dirty="0"/>
              <a:t>是一款完全</a:t>
            </a:r>
            <a:r>
              <a:rPr lang="zh-CN" altLang="en-US" dirty="0" smtClean="0"/>
              <a:t>基于</a:t>
            </a:r>
            <a:r>
              <a:rPr lang="zh-CN" altLang="en-US" dirty="0"/>
              <a:t>网络</a:t>
            </a:r>
            <a:r>
              <a:rPr lang="zh-CN" altLang="en-US" dirty="0" smtClean="0"/>
              <a:t>的</a:t>
            </a:r>
            <a:r>
              <a:rPr lang="zh-CN" altLang="en-US" dirty="0"/>
              <a:t>、部署于服务器端的协作开发与项目管理工具</a:t>
            </a:r>
            <a:r>
              <a:rPr lang="zh-CN" altLang="en-US" dirty="0" smtClean="0"/>
              <a:t>。</a:t>
            </a:r>
            <a:endParaRPr lang="en-US" altLang="zh-CN" dirty="0" smtClean="0"/>
          </a:p>
          <a:p>
            <a:pPr lvl="1"/>
            <a:r>
              <a:rPr lang="zh-CN" altLang="en-US" dirty="0" smtClean="0"/>
              <a:t>支持的功能主要</a:t>
            </a:r>
            <a:r>
              <a:rPr lang="zh-CN" altLang="en-US" dirty="0"/>
              <a:t>包括有项目管理，</a:t>
            </a:r>
            <a:r>
              <a:rPr lang="zh-CN" altLang="en-US" dirty="0" smtClean="0"/>
              <a:t>即实时聊天</a:t>
            </a:r>
            <a:r>
              <a:rPr lang="zh-CN" altLang="en-US" dirty="0"/>
              <a:t>工具，任务、文件管理，时间跟踪，多语言支持。也可将活动纪录以</a:t>
            </a:r>
            <a:r>
              <a:rPr lang="en-US" altLang="zh-CN" dirty="0"/>
              <a:t>XLS</a:t>
            </a:r>
            <a:r>
              <a:rPr lang="zh-CN" altLang="en-US" dirty="0"/>
              <a:t>档和</a:t>
            </a:r>
            <a:r>
              <a:rPr lang="en-US" altLang="zh-CN" dirty="0"/>
              <a:t>PDF</a:t>
            </a:r>
            <a:r>
              <a:rPr lang="zh-CN" altLang="en-US" dirty="0"/>
              <a:t>档汇出</a:t>
            </a:r>
            <a:r>
              <a:rPr lang="zh-CN" altLang="en-US" dirty="0" smtClean="0"/>
              <a:t>。</a:t>
            </a:r>
            <a:endParaRPr lang="en-US" altLang="zh-CN" dirty="0" smtClean="0"/>
          </a:p>
          <a:p>
            <a:pPr lvl="1"/>
            <a:r>
              <a:rPr lang="zh-CN" altLang="en-US" dirty="0" smtClean="0"/>
              <a:t>每个</a:t>
            </a:r>
            <a:r>
              <a:rPr lang="zh-CN" altLang="en-US" dirty="0"/>
              <a:t>项目是由若干个任务列表组成的，而每个任务列表又由若干具体任务组成。这样一级一级的细分，可以使项目趋于合理明晰化，充分明确项目组每个成员的职责和任务。</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项目管理</a:t>
            </a:r>
            <a:r>
              <a:rPr lang="zh-CN" altLang="en-US" dirty="0"/>
              <a:t>系统</a:t>
            </a:r>
            <a:r>
              <a:rPr lang="en-US" altLang="zh-CN" dirty="0"/>
              <a:t>-</a:t>
            </a:r>
            <a:r>
              <a:rPr lang="en-US" altLang="zh-CN" dirty="0" err="1"/>
              <a:t>Collabtive</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48" y="3577580"/>
            <a:ext cx="2237104" cy="2237104"/>
          </a:xfrm>
          <a:prstGeom prst="rect">
            <a:avLst/>
          </a:prstGeom>
        </p:spPr>
      </p:pic>
    </p:spTree>
    <p:extLst>
      <p:ext uri="{BB962C8B-B14F-4D97-AF65-F5344CB8AC3E}">
        <p14:creationId xmlns:p14="http://schemas.microsoft.com/office/powerpoint/2010/main" val="3386092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pic>
        <p:nvPicPr>
          <p:cNvPr id="7" name="图片 6"/>
          <p:cNvPicPr>
            <a:picLocks noChangeAspect="1"/>
          </p:cNvPicPr>
          <p:nvPr/>
        </p:nvPicPr>
        <p:blipFill>
          <a:blip r:embed="rId3"/>
          <a:stretch>
            <a:fillRect/>
          </a:stretch>
        </p:blipFill>
        <p:spPr>
          <a:xfrm>
            <a:off x="1151336" y="1070803"/>
            <a:ext cx="2880320" cy="1042167"/>
          </a:xfrm>
          <a:prstGeom prst="rect">
            <a:avLst/>
          </a:prstGeom>
        </p:spPr>
      </p:pic>
      <p:sp>
        <p:nvSpPr>
          <p:cNvPr id="8" name="文本框 7"/>
          <p:cNvSpPr txBox="1"/>
          <p:nvPr/>
        </p:nvSpPr>
        <p:spPr>
          <a:xfrm>
            <a:off x="1187624" y="2065412"/>
            <a:ext cx="6696744" cy="1431161"/>
          </a:xfrm>
          <a:prstGeom prst="rect">
            <a:avLst/>
          </a:prstGeom>
          <a:noFill/>
        </p:spPr>
        <p:txBody>
          <a:bodyPr wrap="square" rtlCol="0">
            <a:spAutoFit/>
          </a:bodyPr>
          <a:lstStyle/>
          <a:p>
            <a:pPr>
              <a:lnSpc>
                <a:spcPct val="150000"/>
              </a:lnSpc>
            </a:pPr>
            <a:r>
              <a:rPr lang="zh-CN" altLang="en-US" sz="2000" dirty="0" smtClean="0">
                <a:solidFill>
                  <a:srgbClr val="FF0000"/>
                </a:solidFill>
                <a:latin typeface="幼圆" panose="02010509060101010101" pitchFamily="49" charset="-122"/>
                <a:ea typeface="幼圆" panose="02010509060101010101" pitchFamily="49" charset="-122"/>
              </a:rPr>
              <a:t>现场演示：</a:t>
            </a:r>
            <a:endParaRPr lang="en-US" altLang="zh-CN" sz="2000" dirty="0" smtClean="0">
              <a:solidFill>
                <a:srgbClr val="FF000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en-US" altLang="zh-CN" sz="1400" dirty="0" err="1" smtClean="0">
                <a:solidFill>
                  <a:srgbClr val="0070C0"/>
                </a:solidFill>
                <a:latin typeface="幼圆" panose="02010509060101010101" pitchFamily="49" charset="-122"/>
                <a:ea typeface="幼圆" panose="02010509060101010101" pitchFamily="49" charset="-122"/>
              </a:rPr>
              <a:t>Collabtive</a:t>
            </a:r>
            <a:r>
              <a:rPr lang="zh-CN" altLang="en-US" sz="1400" dirty="0" smtClean="0">
                <a:solidFill>
                  <a:srgbClr val="0070C0"/>
                </a:solidFill>
                <a:latin typeface="幼圆" panose="02010509060101010101" pitchFamily="49" charset="-122"/>
                <a:ea typeface="幼圆" panose="02010509060101010101" pitchFamily="49" charset="-122"/>
              </a:rPr>
              <a:t>服务的部署。</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使用</a:t>
            </a:r>
            <a:r>
              <a:rPr lang="en-US" altLang="zh-CN" sz="1400" dirty="0" err="1" smtClean="0">
                <a:solidFill>
                  <a:srgbClr val="0070C0"/>
                </a:solidFill>
                <a:latin typeface="幼圆" panose="02010509060101010101" pitchFamily="49" charset="-122"/>
                <a:ea typeface="幼圆" panose="02010509060101010101" pitchFamily="49" charset="-122"/>
              </a:rPr>
              <a:t>Collabtive</a:t>
            </a:r>
            <a:r>
              <a:rPr lang="zh-CN" altLang="en-US" sz="1400" dirty="0" smtClean="0">
                <a:solidFill>
                  <a:srgbClr val="0070C0"/>
                </a:solidFill>
                <a:latin typeface="幼圆" panose="02010509060101010101" pitchFamily="49" charset="-122"/>
                <a:ea typeface="幼圆" panose="02010509060101010101" pitchFamily="49" charset="-122"/>
              </a:rPr>
              <a:t>实现团队项目管理。</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en-US" altLang="zh-CN" sz="1400" dirty="0" err="1" smtClean="0">
                <a:solidFill>
                  <a:srgbClr val="0070C0"/>
                </a:solidFill>
                <a:latin typeface="幼圆" panose="02010509060101010101" pitchFamily="49" charset="-122"/>
                <a:ea typeface="幼圆" panose="02010509060101010101" pitchFamily="49" charset="-122"/>
              </a:rPr>
              <a:t>Collabtive</a:t>
            </a:r>
            <a:r>
              <a:rPr lang="zh-CN" altLang="en-US" sz="1400" dirty="0" smtClean="0">
                <a:solidFill>
                  <a:srgbClr val="0070C0"/>
                </a:solidFill>
                <a:latin typeface="幼圆" panose="02010509060101010101" pitchFamily="49" charset="-122"/>
                <a:ea typeface="幼圆" panose="02010509060101010101" pitchFamily="49" charset="-122"/>
              </a:rPr>
              <a:t>项目管理的典型应用场景重现。</a:t>
            </a:r>
            <a:endParaRPr lang="en-US" altLang="zh-CN" sz="1400" dirty="0" smtClean="0">
              <a:solidFill>
                <a:srgbClr val="0070C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40133127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46</a:t>
            </a:fld>
            <a:endParaRPr lang="en-US" altLang="zh-CN"/>
          </a:p>
        </p:txBody>
      </p:sp>
      <p:sp>
        <p:nvSpPr>
          <p:cNvPr id="14" name="标题 13"/>
          <p:cNvSpPr>
            <a:spLocks noGrp="1"/>
          </p:cNvSpPr>
          <p:nvPr>
            <p:ph type="title" idx="4294967295"/>
          </p:nvPr>
        </p:nvSpPr>
        <p:spPr>
          <a:xfrm>
            <a:off x="5436096" y="3145532"/>
            <a:ext cx="2232248" cy="473075"/>
          </a:xfrm>
        </p:spPr>
        <p:txBody>
          <a:bodyPr/>
          <a:lstStyle/>
          <a:p>
            <a:pPr algn="r"/>
            <a:r>
              <a:rPr lang="en-US" altLang="zh-CN" sz="1800" dirty="0" smtClean="0">
                <a:solidFill>
                  <a:schemeClr val="tx1"/>
                </a:solidFill>
                <a:latin typeface="Kozuka Gothic Pr6N EL" panose="020B0200000000000000" pitchFamily="34" charset="-128"/>
                <a:ea typeface="Kozuka Gothic Pr6N EL" panose="020B0200000000000000" pitchFamily="34" charset="-128"/>
              </a:rPr>
              <a:t>Thanks</a:t>
            </a:r>
            <a:r>
              <a:rPr lang="en-US" altLang="zh-CN" sz="1800" dirty="0">
                <a:solidFill>
                  <a:schemeClr val="tx1"/>
                </a:solidFill>
                <a:latin typeface="Kozuka Gothic Pr6N EL" panose="020B0200000000000000" pitchFamily="34" charset="-128"/>
                <a:ea typeface="Kozuka Gothic Pr6N EL" panose="020B0200000000000000" pitchFamily="34" charset="-128"/>
              </a:rPr>
              <a:t>.</a:t>
            </a:r>
            <a:endParaRPr lang="zh-CN" altLang="en-US" sz="1800" dirty="0">
              <a:solidFill>
                <a:schemeClr val="tx1"/>
              </a:solidFill>
              <a:latin typeface="Kozuka Gothic Pr6N EL" panose="020B0200000000000000" pitchFamily="34" charset="-128"/>
              <a:ea typeface="Kozuka Gothic Pr6N EL" panose="020B0200000000000000" pitchFamily="34" charset="-128"/>
            </a:endParaRPr>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原型设计工具</a:t>
            </a:r>
            <a:endParaRPr lang="zh-CN" altLang="en-US" dirty="0"/>
          </a:p>
        </p:txBody>
      </p:sp>
      <p:sp>
        <p:nvSpPr>
          <p:cNvPr id="3" name="内容占位符 2"/>
          <p:cNvSpPr>
            <a:spLocks noGrp="1"/>
          </p:cNvSpPr>
          <p:nvPr>
            <p:ph idx="1"/>
          </p:nvPr>
        </p:nvSpPr>
        <p:spPr/>
        <p:txBody>
          <a:bodyPr/>
          <a:lstStyle/>
          <a:p>
            <a:r>
              <a:rPr lang="zh-CN" altLang="en-US" dirty="0"/>
              <a:t>原型设计是将页面的模块、元素、人机、交互的形式，利用线框描述的方法，将功能更加具体、生动的进行表达</a:t>
            </a:r>
            <a:r>
              <a:rPr lang="zh-CN" altLang="en-US" dirty="0" smtClean="0"/>
              <a:t>。</a:t>
            </a:r>
            <a:endParaRPr lang="en-US" altLang="zh-CN" dirty="0" smtClean="0"/>
          </a:p>
          <a:p>
            <a:r>
              <a:rPr lang="zh-CN" altLang="en-US" dirty="0" smtClean="0"/>
              <a:t>原型</a:t>
            </a:r>
            <a:r>
              <a:rPr lang="zh-CN" altLang="en-US" dirty="0"/>
              <a:t>划可</a:t>
            </a:r>
            <a:r>
              <a:rPr lang="zh-CN" altLang="en-US" dirty="0" smtClean="0"/>
              <a:t>分为以下</a:t>
            </a:r>
            <a:r>
              <a:rPr lang="en-US" altLang="zh-CN" dirty="0" smtClean="0"/>
              <a:t>3</a:t>
            </a:r>
            <a:r>
              <a:rPr lang="zh-CN" altLang="en-US" dirty="0" smtClean="0"/>
              <a:t>种类型：</a:t>
            </a:r>
            <a:endParaRPr lang="en-US" altLang="zh-CN" dirty="0" smtClean="0"/>
          </a:p>
          <a:p>
            <a:pPr lvl="1"/>
            <a:r>
              <a:rPr lang="zh-CN" altLang="en-US" dirty="0">
                <a:solidFill>
                  <a:srgbClr val="FF0000"/>
                </a:solidFill>
              </a:rPr>
              <a:t>纸原型</a:t>
            </a:r>
            <a:r>
              <a:rPr lang="zh-CN" altLang="en-US" dirty="0" smtClean="0">
                <a:solidFill>
                  <a:srgbClr val="FF0000"/>
                </a:solidFill>
              </a:rPr>
              <a:t>：</a:t>
            </a:r>
            <a:r>
              <a:rPr lang="zh-CN" altLang="en-US" dirty="0" smtClean="0"/>
              <a:t>画</a:t>
            </a:r>
            <a:r>
              <a:rPr lang="zh-CN" altLang="en-US" dirty="0"/>
              <a:t>在文档纸、白板上的设计原型、</a:t>
            </a:r>
            <a:r>
              <a:rPr lang="zh-CN" altLang="en-US" dirty="0" smtClean="0"/>
              <a:t>示意图，便于</a:t>
            </a:r>
            <a:r>
              <a:rPr lang="zh-CN" altLang="en-US" dirty="0"/>
              <a:t>修改和绘制，不便于保存和展示</a:t>
            </a:r>
            <a:r>
              <a:rPr lang="zh-CN" altLang="en-US" dirty="0" smtClean="0"/>
              <a:t>。</a:t>
            </a:r>
            <a:endParaRPr lang="en-US" altLang="zh-CN" dirty="0" smtClean="0"/>
          </a:p>
          <a:p>
            <a:pPr lvl="1"/>
            <a:r>
              <a:rPr lang="zh-CN" altLang="en-US" dirty="0">
                <a:solidFill>
                  <a:srgbClr val="FF0000"/>
                </a:solidFill>
              </a:rPr>
              <a:t>低保真原型</a:t>
            </a:r>
            <a:r>
              <a:rPr lang="zh-CN" altLang="en-US" dirty="0" smtClean="0">
                <a:solidFill>
                  <a:srgbClr val="FF0000"/>
                </a:solidFill>
              </a:rPr>
              <a:t>：</a:t>
            </a:r>
            <a:r>
              <a:rPr lang="zh-CN" altLang="en-US" dirty="0" smtClean="0"/>
              <a:t>基于</a:t>
            </a:r>
            <a:r>
              <a:rPr lang="zh-CN" altLang="en-US" dirty="0"/>
              <a:t>现有的界面或系统，通过电脑进行一些加工后的设计稿，示意更加明确，能够包含设计的交互和反馈，但在美观、效果等方面欠佳</a:t>
            </a:r>
            <a:r>
              <a:rPr lang="zh-CN" altLang="en-US" dirty="0" smtClean="0"/>
              <a:t>。</a:t>
            </a:r>
            <a:endParaRPr lang="en-US" altLang="zh-CN" dirty="0" smtClean="0"/>
          </a:p>
          <a:p>
            <a:pPr lvl="1"/>
            <a:r>
              <a:rPr lang="zh-CN" altLang="en-US" dirty="0">
                <a:solidFill>
                  <a:srgbClr val="FF0000"/>
                </a:solidFill>
              </a:rPr>
              <a:t>高保真原型：</a:t>
            </a:r>
            <a:r>
              <a:rPr lang="zh-CN" altLang="en-US" dirty="0"/>
              <a:t>包括产品演示</a:t>
            </a:r>
            <a:r>
              <a:rPr lang="en-US" altLang="zh-CN" dirty="0"/>
              <a:t>Demo</a:t>
            </a:r>
            <a:r>
              <a:rPr lang="zh-CN" altLang="en-US" dirty="0"/>
              <a:t>或概念设计</a:t>
            </a:r>
            <a:r>
              <a:rPr lang="zh-CN" altLang="en-US" dirty="0" smtClean="0"/>
              <a:t>展示，视觉</a:t>
            </a:r>
            <a:r>
              <a:rPr lang="zh-CN" altLang="en-US" dirty="0"/>
              <a:t>上与实际产品等效，体验上也与真实产品接近。</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什么是原型设计</a:t>
            </a:r>
            <a:endParaRPr lang="zh-CN" altLang="en-US" dirty="0"/>
          </a:p>
        </p:txBody>
      </p:sp>
    </p:spTree>
    <p:extLst>
      <p:ext uri="{BB962C8B-B14F-4D97-AF65-F5344CB8AC3E}">
        <p14:creationId xmlns:p14="http://schemas.microsoft.com/office/powerpoint/2010/main" val="3390989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026" y="985292"/>
            <a:ext cx="5881210" cy="3174241"/>
          </a:xfrm>
          <a:prstGeom prst="rect">
            <a:avLst/>
          </a:prstGeom>
        </p:spPr>
      </p:pic>
      <p:sp>
        <p:nvSpPr>
          <p:cNvPr id="7" name="文本框 6"/>
          <p:cNvSpPr txBox="1"/>
          <p:nvPr/>
        </p:nvSpPr>
        <p:spPr>
          <a:xfrm>
            <a:off x="3455876" y="4513684"/>
            <a:ext cx="2232248" cy="307777"/>
          </a:xfrm>
          <a:prstGeom prst="rect">
            <a:avLst/>
          </a:prstGeom>
          <a:noFill/>
        </p:spPr>
        <p:txBody>
          <a:bodyPr wrap="square" rtlCol="0">
            <a:spAutoFit/>
          </a:bodyPr>
          <a:lstStyle/>
          <a:p>
            <a:pPr algn="ctr"/>
            <a:r>
              <a:rPr lang="zh-CN" altLang="en-US" sz="1400" dirty="0" smtClean="0">
                <a:latin typeface="幼圆" panose="02010509060101010101" pitchFamily="49" charset="-122"/>
                <a:ea typeface="幼圆" panose="02010509060101010101" pitchFamily="49" charset="-122"/>
              </a:rPr>
              <a:t>原型设计的传统流程</a:t>
            </a:r>
            <a:endParaRPr lang="zh-CN" altLang="en-US" sz="1400"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376940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原型设计工具</a:t>
            </a:r>
            <a:endParaRPr lang="zh-CN" altLang="en-US" dirty="0"/>
          </a:p>
        </p:txBody>
      </p:sp>
      <p:sp>
        <p:nvSpPr>
          <p:cNvPr id="3" name="内容占位符 2"/>
          <p:cNvSpPr>
            <a:spLocks noGrp="1"/>
          </p:cNvSpPr>
          <p:nvPr>
            <p:ph idx="1"/>
          </p:nvPr>
        </p:nvSpPr>
        <p:spPr/>
        <p:txBody>
          <a:bodyPr/>
          <a:lstStyle/>
          <a:p>
            <a:r>
              <a:rPr lang="zh-CN" altLang="en-US" dirty="0" smtClean="0"/>
              <a:t>简介</a:t>
            </a:r>
            <a:endParaRPr lang="en-US" altLang="zh-CN" dirty="0" smtClean="0"/>
          </a:p>
          <a:p>
            <a:pPr lvl="1"/>
            <a:r>
              <a:rPr lang="en-US" altLang="zh-CN" dirty="0" err="1"/>
              <a:t>Axure</a:t>
            </a:r>
            <a:r>
              <a:rPr lang="zh-CN" altLang="en-US" dirty="0"/>
              <a:t>是目前最受关注的原型设计工具，可以通过组件的方式帮助网站或软件设计师快速建立</a:t>
            </a:r>
            <a:r>
              <a:rPr lang="zh-CN" altLang="en-US" dirty="0">
                <a:solidFill>
                  <a:srgbClr val="FF0000"/>
                </a:solidFill>
              </a:rPr>
              <a:t>带有注释的</a:t>
            </a:r>
            <a:r>
              <a:rPr lang="zh-CN" altLang="en-US" dirty="0" smtClean="0">
                <a:solidFill>
                  <a:srgbClr val="FF0000"/>
                </a:solidFill>
              </a:rPr>
              <a:t>原型</a:t>
            </a:r>
            <a:r>
              <a:rPr lang="zh-CN" altLang="en-US" dirty="0" smtClean="0"/>
              <a:t>，并</a:t>
            </a:r>
            <a:r>
              <a:rPr lang="zh-CN" altLang="en-US" dirty="0"/>
              <a:t>凭借自定义的可重用元件、动态面板以及丰富的脚本建立能够展示基本功能或页面逻辑的动态演示文件</a:t>
            </a:r>
            <a:r>
              <a:rPr lang="zh-CN" altLang="en-US" dirty="0" smtClean="0"/>
              <a:t>。</a:t>
            </a:r>
            <a:endParaRPr lang="en-US" altLang="zh-CN" dirty="0" smtClean="0"/>
          </a:p>
          <a:p>
            <a:pPr lvl="1"/>
            <a:r>
              <a:rPr lang="en-US" altLang="zh-CN" dirty="0" err="1"/>
              <a:t>Axure</a:t>
            </a:r>
            <a:r>
              <a:rPr lang="zh-CN" altLang="en-US" dirty="0"/>
              <a:t>借鉴</a:t>
            </a:r>
            <a:r>
              <a:rPr lang="en-US" altLang="zh-CN" dirty="0"/>
              <a:t>Office</a:t>
            </a:r>
            <a:r>
              <a:rPr lang="zh-CN" altLang="en-US" dirty="0"/>
              <a:t>的界面，为用户提供了丰富的</a:t>
            </a:r>
            <a:r>
              <a:rPr lang="zh-CN" altLang="en-US" dirty="0">
                <a:solidFill>
                  <a:srgbClr val="FF0000"/>
                </a:solidFill>
              </a:rPr>
              <a:t>组件样式</a:t>
            </a:r>
            <a:r>
              <a:rPr lang="zh-CN" altLang="en-US" dirty="0"/>
              <a:t>，通过该工具能够创建低保真、高保真甚至接近于实际效果的界面</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2.2</a:t>
            </a:r>
            <a:r>
              <a:rPr lang="zh-CN" altLang="en-US" dirty="0"/>
              <a:t>原型设计工具</a:t>
            </a:r>
            <a:r>
              <a:rPr lang="en-US" altLang="zh-CN" dirty="0"/>
              <a:t>-</a:t>
            </a:r>
            <a:r>
              <a:rPr lang="en-US" altLang="zh-CN" dirty="0" err="1"/>
              <a:t>Axure</a:t>
            </a:r>
            <a:r>
              <a:rPr lang="en-US" altLang="zh-CN" dirty="0"/>
              <a:t> RP</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925920"/>
            <a:ext cx="1872208" cy="1194537"/>
          </a:xfrm>
          <a:prstGeom prst="rect">
            <a:avLst/>
          </a:prstGeom>
        </p:spPr>
      </p:pic>
    </p:spTree>
    <p:extLst>
      <p:ext uri="{BB962C8B-B14F-4D97-AF65-F5344CB8AC3E}">
        <p14:creationId xmlns:p14="http://schemas.microsoft.com/office/powerpoint/2010/main" val="318650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原型设计工具</a:t>
            </a:r>
            <a:endParaRPr lang="zh-CN" altLang="en-US" dirty="0"/>
          </a:p>
        </p:txBody>
      </p:sp>
      <p:sp>
        <p:nvSpPr>
          <p:cNvPr id="3" name="内容占位符 2"/>
          <p:cNvSpPr>
            <a:spLocks noGrp="1"/>
          </p:cNvSpPr>
          <p:nvPr>
            <p:ph idx="1"/>
          </p:nvPr>
        </p:nvSpPr>
        <p:spPr/>
        <p:txBody>
          <a:bodyPr/>
          <a:lstStyle/>
          <a:p>
            <a:r>
              <a:rPr lang="zh-CN" altLang="en-US" dirty="0"/>
              <a:t>主要</a:t>
            </a:r>
            <a:r>
              <a:rPr lang="zh-CN" altLang="en-US" dirty="0" smtClean="0"/>
              <a:t>特点</a:t>
            </a:r>
            <a:endParaRPr lang="en-US" altLang="zh-CN" dirty="0" smtClean="0"/>
          </a:p>
          <a:p>
            <a:pPr lvl="1"/>
            <a:r>
              <a:rPr lang="zh-CN" altLang="en-US" dirty="0"/>
              <a:t>快速建构概念</a:t>
            </a:r>
            <a:r>
              <a:rPr lang="zh-CN" altLang="en-US" dirty="0" smtClean="0"/>
              <a:t>原型</a:t>
            </a:r>
            <a:endParaRPr lang="en-US" altLang="zh-CN" dirty="0" smtClean="0"/>
          </a:p>
          <a:p>
            <a:pPr lvl="2"/>
            <a:r>
              <a:rPr lang="zh-CN" altLang="en-US" dirty="0" smtClean="0"/>
              <a:t>利用</a:t>
            </a:r>
            <a:r>
              <a:rPr lang="en-US" altLang="zh-CN" dirty="0" err="1"/>
              <a:t>Axure</a:t>
            </a:r>
            <a:r>
              <a:rPr lang="zh-CN" altLang="en-US" dirty="0"/>
              <a:t>几何形状、文字物件</a:t>
            </a:r>
            <a:r>
              <a:rPr lang="zh-CN" altLang="en-US" dirty="0" smtClean="0"/>
              <a:t>等可快速</a:t>
            </a:r>
            <a:r>
              <a:rPr lang="zh-CN" altLang="en-US" dirty="0"/>
              <a:t>建立逼真的网站或</a:t>
            </a:r>
            <a:r>
              <a:rPr lang="en-US" altLang="zh-CN" dirty="0"/>
              <a:t>APP</a:t>
            </a:r>
            <a:r>
              <a:rPr lang="zh-CN" altLang="en-US" dirty="0" smtClean="0"/>
              <a:t>原型。</a:t>
            </a:r>
            <a:endParaRPr lang="en-US" altLang="zh-CN" dirty="0" smtClean="0"/>
          </a:p>
          <a:p>
            <a:pPr lvl="2"/>
            <a:r>
              <a:rPr lang="zh-CN" altLang="en-US" dirty="0" smtClean="0"/>
              <a:t>建立</a:t>
            </a:r>
            <a:r>
              <a:rPr lang="zh-CN" altLang="en-US" dirty="0"/>
              <a:t>格线系统，精确实现汇入图片、建立色块、改变物件形状和半透明填色等各种视觉表现的概念。</a:t>
            </a:r>
            <a:endParaRPr lang="en-US" altLang="zh-CN" dirty="0" smtClean="0"/>
          </a:p>
          <a:p>
            <a:pPr lvl="1"/>
            <a:r>
              <a:rPr lang="zh-CN" altLang="en-US" dirty="0"/>
              <a:t>呈现逼真互动</a:t>
            </a:r>
            <a:r>
              <a:rPr lang="zh-CN" altLang="en-US" dirty="0" smtClean="0"/>
              <a:t>效果</a:t>
            </a:r>
            <a:endParaRPr lang="en-US" altLang="zh-CN" dirty="0" smtClean="0"/>
          </a:p>
          <a:p>
            <a:pPr lvl="2"/>
            <a:r>
              <a:rPr lang="zh-CN" altLang="en-US" dirty="0" smtClean="0"/>
              <a:t>提供</a:t>
            </a:r>
            <a:r>
              <a:rPr lang="zh-CN" altLang="en-US" dirty="0"/>
              <a:t>下拉选单、动态内容、状况逻辑设定、计算、动态</a:t>
            </a:r>
            <a:r>
              <a:rPr lang="en-US" altLang="zh-CN" dirty="0"/>
              <a:t>Hide/Show Layer</a:t>
            </a:r>
            <a:r>
              <a:rPr lang="zh-CN" altLang="en-US" dirty="0"/>
              <a:t>效果等互动物件与</a:t>
            </a:r>
            <a:r>
              <a:rPr lang="zh-CN" altLang="en-US" dirty="0" smtClean="0"/>
              <a:t>功能。</a:t>
            </a:r>
            <a:endParaRPr lang="en-US" altLang="zh-CN" dirty="0" smtClean="0"/>
          </a:p>
          <a:p>
            <a:pPr lvl="2"/>
            <a:r>
              <a:rPr lang="zh-CN" altLang="en-US" dirty="0" smtClean="0"/>
              <a:t>模拟</a:t>
            </a:r>
            <a:r>
              <a:rPr lang="en-US" altLang="zh-CN" dirty="0"/>
              <a:t>AJAX/Flash</a:t>
            </a:r>
            <a:r>
              <a:rPr lang="zh-CN" altLang="en-US" dirty="0"/>
              <a:t>动态效果，可以为客户提供一个真实网站的</a:t>
            </a:r>
            <a:r>
              <a:rPr lang="zh-CN" altLang="en-US" dirty="0" smtClean="0"/>
              <a:t>意象。</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2.2</a:t>
            </a:r>
            <a:r>
              <a:rPr lang="zh-CN" altLang="en-US" dirty="0"/>
              <a:t>原型设计工具</a:t>
            </a:r>
            <a:r>
              <a:rPr lang="en-US" altLang="zh-CN" dirty="0"/>
              <a:t>-</a:t>
            </a:r>
            <a:r>
              <a:rPr lang="en-US" altLang="zh-CN" dirty="0" err="1"/>
              <a:t>Axure</a:t>
            </a:r>
            <a:r>
              <a:rPr lang="en-US" altLang="zh-CN" dirty="0"/>
              <a:t> RP</a:t>
            </a:r>
            <a:endParaRPr lang="zh-CN" altLang="en-US" dirty="0"/>
          </a:p>
        </p:txBody>
      </p:sp>
    </p:spTree>
    <p:extLst>
      <p:ext uri="{BB962C8B-B14F-4D97-AF65-F5344CB8AC3E}">
        <p14:creationId xmlns:p14="http://schemas.microsoft.com/office/powerpoint/2010/main" val="2486101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pic>
        <p:nvPicPr>
          <p:cNvPr id="7" name="图片 6"/>
          <p:cNvPicPr>
            <a:picLocks noChangeAspect="1"/>
          </p:cNvPicPr>
          <p:nvPr/>
        </p:nvPicPr>
        <p:blipFill>
          <a:blip r:embed="rId3"/>
          <a:stretch>
            <a:fillRect/>
          </a:stretch>
        </p:blipFill>
        <p:spPr>
          <a:xfrm>
            <a:off x="1151336" y="1070803"/>
            <a:ext cx="2880320" cy="1042167"/>
          </a:xfrm>
          <a:prstGeom prst="rect">
            <a:avLst/>
          </a:prstGeom>
        </p:spPr>
      </p:pic>
      <p:sp>
        <p:nvSpPr>
          <p:cNvPr id="8" name="文本框 7"/>
          <p:cNvSpPr txBox="1"/>
          <p:nvPr/>
        </p:nvSpPr>
        <p:spPr>
          <a:xfrm>
            <a:off x="1187624" y="2065412"/>
            <a:ext cx="6696744" cy="1723549"/>
          </a:xfrm>
          <a:prstGeom prst="rect">
            <a:avLst/>
          </a:prstGeom>
          <a:noFill/>
        </p:spPr>
        <p:txBody>
          <a:bodyPr wrap="square" rtlCol="0">
            <a:spAutoFit/>
          </a:bodyPr>
          <a:lstStyle/>
          <a:p>
            <a:pPr>
              <a:lnSpc>
                <a:spcPct val="150000"/>
              </a:lnSpc>
            </a:pPr>
            <a:r>
              <a:rPr lang="zh-CN" altLang="en-US" sz="2000" dirty="0" smtClean="0">
                <a:solidFill>
                  <a:srgbClr val="FF0000"/>
                </a:solidFill>
                <a:latin typeface="幼圆" panose="02010509060101010101" pitchFamily="49" charset="-122"/>
                <a:ea typeface="幼圆" panose="02010509060101010101" pitchFamily="49" charset="-122"/>
              </a:rPr>
              <a:t>现场演示：</a:t>
            </a:r>
            <a:endParaRPr lang="en-US" altLang="zh-CN" sz="2000" dirty="0" smtClean="0">
              <a:solidFill>
                <a:srgbClr val="FF000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smtClean="0">
                <a:solidFill>
                  <a:srgbClr val="0070C0"/>
                </a:solidFill>
                <a:latin typeface="幼圆" panose="02010509060101010101" pitchFamily="49" charset="-122"/>
                <a:ea typeface="幼圆" panose="02010509060101010101" pitchFamily="49" charset="-122"/>
              </a:rPr>
              <a:t>在</a:t>
            </a:r>
            <a:r>
              <a:rPr lang="en-US" altLang="zh-CN" sz="1400" dirty="0" smtClean="0">
                <a:solidFill>
                  <a:srgbClr val="0070C0"/>
                </a:solidFill>
                <a:latin typeface="幼圆" panose="02010509060101010101" pitchFamily="49" charset="-122"/>
                <a:ea typeface="幼圆" panose="02010509060101010101" pitchFamily="49" charset="-122"/>
              </a:rPr>
              <a:t>Windows </a:t>
            </a:r>
            <a:r>
              <a:rPr lang="en-US" altLang="zh-CN" sz="1400" dirty="0" smtClean="0">
                <a:solidFill>
                  <a:srgbClr val="0070C0"/>
                </a:solidFill>
                <a:latin typeface="幼圆" panose="02010509060101010101" pitchFamily="49" charset="-122"/>
                <a:ea typeface="幼圆" panose="02010509060101010101" pitchFamily="49" charset="-122"/>
              </a:rPr>
              <a:t>7</a:t>
            </a:r>
            <a:r>
              <a:rPr lang="zh-CN" altLang="en-US" sz="1400" dirty="0" smtClean="0">
                <a:solidFill>
                  <a:srgbClr val="0070C0"/>
                </a:solidFill>
                <a:latin typeface="幼圆" panose="02010509060101010101" pitchFamily="49" charset="-122"/>
                <a:ea typeface="幼圆" panose="02010509060101010101" pitchFamily="49" charset="-122"/>
              </a:rPr>
              <a:t>系统平台上安装</a:t>
            </a:r>
            <a:r>
              <a:rPr lang="en-US" altLang="zh-CN" sz="1400" dirty="0" err="1" smtClean="0">
                <a:solidFill>
                  <a:srgbClr val="0070C0"/>
                </a:solidFill>
                <a:latin typeface="幼圆" panose="02010509060101010101" pitchFamily="49" charset="-122"/>
                <a:ea typeface="幼圆" panose="02010509060101010101" pitchFamily="49" charset="-122"/>
              </a:rPr>
              <a:t>Axure</a:t>
            </a:r>
            <a:r>
              <a:rPr lang="en-US" altLang="zh-CN" sz="1400" dirty="0" smtClean="0">
                <a:solidFill>
                  <a:srgbClr val="0070C0"/>
                </a:solidFill>
                <a:latin typeface="幼圆" panose="02010509060101010101" pitchFamily="49" charset="-122"/>
                <a:ea typeface="幼圆" panose="02010509060101010101" pitchFamily="49" charset="-122"/>
              </a:rPr>
              <a:t> </a:t>
            </a:r>
            <a:r>
              <a:rPr lang="en-US" altLang="zh-CN" sz="1400" dirty="0">
                <a:solidFill>
                  <a:srgbClr val="0070C0"/>
                </a:solidFill>
                <a:latin typeface="幼圆" panose="02010509060101010101" pitchFamily="49" charset="-122"/>
                <a:ea typeface="幼圆" panose="02010509060101010101" pitchFamily="49" charset="-122"/>
              </a:rPr>
              <a:t>RP Pro </a:t>
            </a:r>
            <a:r>
              <a:rPr lang="en-US" altLang="zh-CN" sz="1400" dirty="0" smtClean="0">
                <a:solidFill>
                  <a:srgbClr val="0070C0"/>
                </a:solidFill>
                <a:latin typeface="幼圆" panose="02010509060101010101" pitchFamily="49" charset="-122"/>
                <a:ea typeface="幼圆" panose="02010509060101010101" pitchFamily="49" charset="-122"/>
              </a:rPr>
              <a:t>7.0</a:t>
            </a:r>
            <a:r>
              <a:rPr lang="zh-CN" altLang="en-US" sz="1400" dirty="0" smtClean="0">
                <a:solidFill>
                  <a:srgbClr val="0070C0"/>
                </a:solidFill>
                <a:latin typeface="幼圆" panose="02010509060101010101" pitchFamily="49" charset="-122"/>
                <a:ea typeface="幼圆" panose="02010509060101010101" pitchFamily="49" charset="-122"/>
              </a:rPr>
              <a:t>。</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en-US" altLang="zh-CN" sz="1400" dirty="0" err="1" smtClean="0">
                <a:solidFill>
                  <a:srgbClr val="0070C0"/>
                </a:solidFill>
                <a:latin typeface="幼圆" panose="02010509060101010101" pitchFamily="49" charset="-122"/>
                <a:ea typeface="幼圆" panose="02010509060101010101" pitchFamily="49" charset="-122"/>
              </a:rPr>
              <a:t>Axure</a:t>
            </a:r>
            <a:r>
              <a:rPr lang="en-US" altLang="zh-CN" sz="1400" dirty="0" smtClean="0">
                <a:solidFill>
                  <a:srgbClr val="0070C0"/>
                </a:solidFill>
                <a:latin typeface="幼圆" panose="02010509060101010101" pitchFamily="49" charset="-122"/>
                <a:ea typeface="幼圆" panose="02010509060101010101" pitchFamily="49" charset="-122"/>
              </a:rPr>
              <a:t> RP</a:t>
            </a:r>
            <a:r>
              <a:rPr lang="zh-CN" altLang="en-US" sz="1400" dirty="0" smtClean="0">
                <a:solidFill>
                  <a:srgbClr val="0070C0"/>
                </a:solidFill>
                <a:latin typeface="幼圆" panose="02010509060101010101" pitchFamily="49" charset="-122"/>
                <a:ea typeface="幼圆" panose="02010509060101010101" pitchFamily="49" charset="-122"/>
              </a:rPr>
              <a:t>软件界面和基本使用方法。</a:t>
            </a:r>
            <a:endParaRPr lang="en-US" altLang="zh-CN" sz="1400" dirty="0" smtClean="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r>
              <a:rPr lang="zh-CN" altLang="en-US" sz="1400" dirty="0">
                <a:solidFill>
                  <a:srgbClr val="0070C0"/>
                </a:solidFill>
                <a:latin typeface="幼圆" panose="02010509060101010101" pitchFamily="49" charset="-122"/>
                <a:ea typeface="幼圆" panose="02010509060101010101" pitchFamily="49" charset="-122"/>
              </a:rPr>
              <a:t>使用</a:t>
            </a:r>
            <a:r>
              <a:rPr lang="en-US" altLang="zh-CN" sz="1400" dirty="0" err="1">
                <a:solidFill>
                  <a:srgbClr val="0070C0"/>
                </a:solidFill>
                <a:latin typeface="幼圆" panose="02010509060101010101" pitchFamily="49" charset="-122"/>
                <a:ea typeface="幼圆" panose="02010509060101010101" pitchFamily="49" charset="-122"/>
              </a:rPr>
              <a:t>Axure</a:t>
            </a:r>
            <a:r>
              <a:rPr lang="en-US" altLang="zh-CN" sz="1400" dirty="0">
                <a:solidFill>
                  <a:srgbClr val="0070C0"/>
                </a:solidFill>
                <a:latin typeface="幼圆" panose="02010509060101010101" pitchFamily="49" charset="-122"/>
                <a:ea typeface="幼圆" panose="02010509060101010101" pitchFamily="49" charset="-122"/>
              </a:rPr>
              <a:t> RP</a:t>
            </a:r>
            <a:r>
              <a:rPr lang="zh-CN" altLang="en-US" sz="1400" dirty="0">
                <a:solidFill>
                  <a:srgbClr val="0070C0"/>
                </a:solidFill>
                <a:latin typeface="幼圆" panose="02010509060101010101" pitchFamily="49" charset="-122"/>
                <a:ea typeface="幼圆" panose="02010509060101010101" pitchFamily="49" charset="-122"/>
              </a:rPr>
              <a:t>实现百度登录</a:t>
            </a:r>
            <a:r>
              <a:rPr lang="zh-CN" altLang="en-US" sz="1400" dirty="0" smtClean="0">
                <a:solidFill>
                  <a:srgbClr val="0070C0"/>
                </a:solidFill>
                <a:latin typeface="幼圆" panose="02010509060101010101" pitchFamily="49" charset="-122"/>
                <a:ea typeface="幼圆" panose="02010509060101010101" pitchFamily="49" charset="-122"/>
              </a:rPr>
              <a:t>页（或其他页面）的原型设计。</a:t>
            </a:r>
            <a:endParaRPr lang="zh-CN" altLang="en-US" sz="1400" dirty="0">
              <a:solidFill>
                <a:srgbClr val="0070C0"/>
              </a:solidFill>
              <a:latin typeface="幼圆" panose="02010509060101010101" pitchFamily="49" charset="-122"/>
              <a:ea typeface="幼圆" panose="02010509060101010101" pitchFamily="49" charset="-122"/>
            </a:endParaRPr>
          </a:p>
          <a:p>
            <a:pPr indent="180000">
              <a:spcBef>
                <a:spcPts val="600"/>
              </a:spcBef>
              <a:buClr>
                <a:srgbClr val="0070C0"/>
              </a:buClr>
              <a:buFont typeface="Wingdings" panose="05000000000000000000" pitchFamily="2" charset="2"/>
              <a:buChar char="n"/>
            </a:pPr>
            <a:endParaRPr lang="en-US" altLang="zh-CN" sz="1400" dirty="0" smtClean="0">
              <a:solidFill>
                <a:srgbClr val="0070C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964372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9247</TotalTime>
  <Words>3136</Words>
  <Application>Microsoft Office PowerPoint</Application>
  <PresentationFormat>全屏显示(16:10)</PresentationFormat>
  <Paragraphs>300</Paragraphs>
  <Slides>46</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46</vt:i4>
      </vt:variant>
    </vt:vector>
  </HeadingPairs>
  <TitlesOfParts>
    <vt:vector size="58" baseType="lpstr">
      <vt:lpstr>Kozuka Gothic Pr6N EL</vt:lpstr>
      <vt:lpstr>仿宋</vt:lpstr>
      <vt:lpstr>黑体</vt:lpstr>
      <vt:lpstr>宋体</vt:lpstr>
      <vt:lpstr>微软雅黑</vt:lpstr>
      <vt:lpstr>微软雅黑 Light</vt:lpstr>
      <vt:lpstr>幼圆</vt:lpstr>
      <vt:lpstr>Arial</vt:lpstr>
      <vt:lpstr>MS Reference Sans Serif</vt:lpstr>
      <vt:lpstr>Times New Roman</vt:lpstr>
      <vt:lpstr>Wingdings</vt:lpstr>
      <vt:lpstr>Presentation</vt:lpstr>
      <vt:lpstr>Web前端开发技术与实践</vt:lpstr>
      <vt:lpstr>本章主要内容</vt:lpstr>
      <vt:lpstr>1.开发工具综述</vt:lpstr>
      <vt:lpstr>PowerPoint 演示文稿</vt:lpstr>
      <vt:lpstr>2.原型设计工具</vt:lpstr>
      <vt:lpstr>PowerPoint 演示文稿</vt:lpstr>
      <vt:lpstr>2.原型设计工具</vt:lpstr>
      <vt:lpstr>2.原型设计工具</vt:lpstr>
      <vt:lpstr>PowerPoint 演示文稿</vt:lpstr>
      <vt:lpstr>3.开发工具</vt:lpstr>
      <vt:lpstr>3.开发工具</vt:lpstr>
      <vt:lpstr>3.开发工具</vt:lpstr>
      <vt:lpstr>PowerPoint 演示文稿</vt:lpstr>
      <vt:lpstr>3.开发工具</vt:lpstr>
      <vt:lpstr>3.开发工具</vt:lpstr>
      <vt:lpstr>3.开发工具</vt:lpstr>
      <vt:lpstr>3.开发工具</vt:lpstr>
      <vt:lpstr>PowerPoint 演示文稿</vt:lpstr>
      <vt:lpstr>4.调试工具</vt:lpstr>
      <vt:lpstr>4.调试工具</vt:lpstr>
      <vt:lpstr>4.调试工具</vt:lpstr>
      <vt:lpstr>4.调试工具</vt:lpstr>
      <vt:lpstr>PowerPoint 演示文稿</vt:lpstr>
      <vt:lpstr>5.代码托管工具</vt:lpstr>
      <vt:lpstr>5.代码托管工具</vt:lpstr>
      <vt:lpstr>5.代码托管工具</vt:lpstr>
      <vt:lpstr>5.代码托管工具</vt:lpstr>
      <vt:lpstr>5.代码托管工具</vt:lpstr>
      <vt:lpstr>5.代码托管工具</vt:lpstr>
      <vt:lpstr>5.代码托管工具</vt:lpstr>
      <vt:lpstr>5.代码托管工具</vt:lpstr>
      <vt:lpstr>5.代码托管工具</vt:lpstr>
      <vt:lpstr>5.代码托管工具</vt:lpstr>
      <vt:lpstr>5.代码托管工具</vt:lpstr>
      <vt:lpstr>5.代码托管工具</vt:lpstr>
      <vt:lpstr>5.代码托管工具</vt:lpstr>
      <vt:lpstr>5.代码托管工具</vt:lpstr>
      <vt:lpstr>PowerPoint 演示文稿</vt:lpstr>
      <vt:lpstr>PowerPoint 演示文稿</vt:lpstr>
      <vt:lpstr>6.项目管理系统</vt:lpstr>
      <vt:lpstr>6.项目管理系统</vt:lpstr>
      <vt:lpstr>6.项目管理系统</vt:lpstr>
      <vt:lpstr>6.项目管理系统</vt:lpstr>
      <vt:lpstr>6.项目管理系统</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计算机文化</dc:title>
  <dc:creator>RuanXiaolong</dc:creator>
  <cp:lastModifiedBy>阮晓龙</cp:lastModifiedBy>
  <cp:revision>848</cp:revision>
  <dcterms:created xsi:type="dcterms:W3CDTF">2014-02-16T08:01:44Z</dcterms:created>
  <dcterms:modified xsi:type="dcterms:W3CDTF">2015-09-13T15:20:29Z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