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393" r:id="rId4"/>
    <p:sldId id="835" r:id="rId5"/>
    <p:sldId id="836" r:id="rId6"/>
    <p:sldId id="838" r:id="rId7"/>
    <p:sldId id="839" r:id="rId8"/>
    <p:sldId id="840" r:id="rId9"/>
    <p:sldId id="841" r:id="rId10"/>
    <p:sldId id="842" r:id="rId11"/>
    <p:sldId id="843" r:id="rId12"/>
    <p:sldId id="844" r:id="rId13"/>
    <p:sldId id="845" r:id="rId14"/>
    <p:sldId id="846" r:id="rId15"/>
    <p:sldId id="847" r:id="rId16"/>
    <p:sldId id="848" r:id="rId17"/>
    <p:sldId id="849" r:id="rId18"/>
    <p:sldId id="850" r:id="rId19"/>
    <p:sldId id="851" r:id="rId20"/>
    <p:sldId id="852" r:id="rId21"/>
    <p:sldId id="853" r:id="rId22"/>
    <p:sldId id="854" r:id="rId23"/>
    <p:sldId id="855" r:id="rId24"/>
    <p:sldId id="856" r:id="rId25"/>
    <p:sldId id="857" r:id="rId26"/>
    <p:sldId id="858" r:id="rId27"/>
    <p:sldId id="859" r:id="rId28"/>
    <p:sldId id="860" r:id="rId29"/>
    <p:sldId id="861" r:id="rId30"/>
    <p:sldId id="862" r:id="rId31"/>
    <p:sldId id="863" r:id="rId32"/>
    <p:sldId id="864" r:id="rId33"/>
    <p:sldId id="865" r:id="rId34"/>
    <p:sldId id="866" r:id="rId35"/>
    <p:sldId id="867" r:id="rId36"/>
    <p:sldId id="868" r:id="rId37"/>
    <p:sldId id="871" r:id="rId38"/>
    <p:sldId id="869" r:id="rId39"/>
    <p:sldId id="870" r:id="rId40"/>
    <p:sldId id="837" r:id="rId41"/>
  </p:sldIdLst>
  <p:sldSz cx="9144000" cy="5715000" type="screen16x1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penLabs" initials="O" lastIdx="1" clrIdx="0">
    <p:extLst>
      <p:ext uri="{19B8F6BF-5375-455C-9EA6-DF929625EA0E}">
        <p15:presenceInfo xmlns:p15="http://schemas.microsoft.com/office/powerpoint/2012/main" userId="OpenLab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FF"/>
    <a:srgbClr val="00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91767" autoAdjust="0"/>
  </p:normalViewPr>
  <p:slideViewPr>
    <p:cSldViewPr>
      <p:cViewPr varScale="1">
        <p:scale>
          <a:sx n="119" d="100"/>
          <a:sy n="119" d="100"/>
        </p:scale>
        <p:origin x="102" y="35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129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6" d="100"/>
          <a:sy n="56" d="100"/>
        </p:scale>
        <p:origin x="2832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39E9A863-D9D3-490D-8A9F-23C7386DFC6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2197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696913"/>
            <a:ext cx="5575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5656</a:t>
            </a:r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D4C50E7B-4C9C-443D-859E-6BE6536975E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027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1pPr>
    <a:lvl2pPr marL="40521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2pPr>
    <a:lvl3pPr marL="810433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3pPr>
    <a:lvl4pPr marL="1215649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4pPr>
    <a:lvl5pPr marL="162086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10300-F747-4B28-B9CF-BFD48DFC9E64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696913"/>
            <a:ext cx="55753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475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9503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437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610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133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6549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5925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682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4873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4416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680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2310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124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1467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8976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87795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108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5831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1222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5786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95340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5155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21245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67691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1559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6119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81324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54737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41760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29927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97067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91137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414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4786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6948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845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803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1098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405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1772708"/>
          </a:xfrm>
        </p:spPr>
        <p:txBody>
          <a:bodyPr/>
          <a:lstStyle>
            <a:lvl1pPr algn="ctr">
              <a:defRPr sz="4400">
                <a:latin typeface="+mj-ea"/>
                <a:ea typeface="+mj-ea"/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en-US" altLang="zh-CN" noProof="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841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700" b="1">
                <a:latin typeface="仿宋" panose="02010609060101010101" pitchFamily="49" charset="-122"/>
                <a:ea typeface="仿宋" panose="02010609060101010101" pitchFamily="49" charset="-122"/>
              </a:defRPr>
            </a:lvl1pPr>
          </a:lstStyle>
          <a:p>
            <a:pPr lvl="0"/>
            <a:r>
              <a:rPr lang="zh-CN" altLang="en-US" noProof="0" dirty="0" smtClean="0"/>
              <a:t>单击此处编辑母版副标题样式</a:t>
            </a:r>
            <a:endParaRPr lang="en-US" altLang="zh-CN" noProof="0" dirty="0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059A01-655F-4DD4-9AFD-BCB26118B67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407709"/>
            <a:ext cx="2870689" cy="16801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9289" y="2407709"/>
            <a:ext cx="2869223" cy="1680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8512" y="2407709"/>
            <a:ext cx="2870688" cy="1680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9BE4-E471-4970-8F53-124C4E909054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290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D7AAF-5DAF-48D4-9226-5EFB2AD97B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0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584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066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066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70" y="1279261"/>
            <a:ext cx="4041531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70" y="1812396"/>
            <a:ext cx="4041531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966BB-B249-4979-9A3B-3C0EDB6F16E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382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FBC5C-99E3-455F-B584-6EADE1693D9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文本占位符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397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文本框 4"/>
          <p:cNvSpPr txBox="1"/>
          <p:nvPr userDrawn="1"/>
        </p:nvSpPr>
        <p:spPr>
          <a:xfrm>
            <a:off x="323528" y="985292"/>
            <a:ext cx="828092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49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66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66" y="510646"/>
            <a:ext cx="5486400" cy="3429000"/>
          </a:xfrm>
        </p:spPr>
        <p:txBody>
          <a:bodyPr/>
          <a:lstStyle>
            <a:lvl1pPr marL="0" indent="0">
              <a:buNone/>
              <a:defRPr lang="zh-CN" altLang="en-US" dirty="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r>
              <a:rPr lang="zh-CN" altLang="en-US" dirty="0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66" y="4472782"/>
            <a:ext cx="5486400" cy="670718"/>
          </a:xfrm>
        </p:spPr>
        <p:txBody>
          <a:bodyPr/>
          <a:lstStyle>
            <a:lvl1pPr marL="0" indent="0">
              <a:buNone/>
              <a:defRPr lang="zh-CN" altLang="en-US" sz="1600" dirty="0" smtClean="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D0A48-82AA-4A98-AF49-EA6CD9B470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492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3EDC-966E-4DDE-BDFB-B2098DBFCD1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642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1511"/>
            <a:ext cx="8229600" cy="94985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单击图标添加剪 贴画</a:t>
            </a:r>
            <a:endParaRPr lang="zh-CN" altLang="en-US" dirty="0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12360" y="0"/>
            <a:ext cx="1053480" cy="409228"/>
          </a:xfrm>
        </p:spPr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627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94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360" y="0"/>
            <a:ext cx="1053480" cy="40922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 b="1">
                <a:solidFill>
                  <a:schemeClr val="bg1"/>
                </a:solidFill>
                <a:latin typeface="MS Reference Sans Serif" panose="020B0604030504040204" pitchFamily="34" charset="0"/>
                <a:ea typeface="宋体" charset="-122"/>
              </a:defRPr>
            </a:lvl1pPr>
          </a:lstStyle>
          <a:p>
            <a:fld id="{96D3E061-660C-4672-806E-D9C44806AB13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905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2065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/>
          <a:p>
            <a:endParaRPr lang="zh-CN" alt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905000"/>
            <a:ext cx="228600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810000"/>
            <a:ext cx="228600" cy="190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51520" y="5449788"/>
            <a:ext cx="61926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河南中医药大学</a:t>
            </a:r>
            <a:r>
              <a:rPr lang="zh-CN" altLang="en-US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 </a:t>
            </a:r>
            <a:r>
              <a:rPr lang="zh-CN" altLang="en-US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阮晓龙 </a:t>
            </a:r>
            <a:r>
              <a:rPr lang="en-US" altLang="zh-CN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 13938213680 / http://web.book.51xueweb.cn / http://www.51xueweb.cn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ea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05216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810433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215649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620865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3912" indent="-303912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2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658477" indent="-25326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013041" indent="-20260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18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marL="1418257" indent="-20260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marL="1823474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2228690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33906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39123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444339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Web</a:t>
            </a:r>
            <a:r>
              <a:rPr lang="zh-CN" altLang="en-US" dirty="0" smtClean="0"/>
              <a:t>前端开发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03239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19</a:t>
            </a:r>
            <a:r>
              <a:rPr lang="zh-CN" altLang="en-US" dirty="0" smtClean="0"/>
              <a:t>章：</a:t>
            </a:r>
            <a:r>
              <a:rPr lang="zh-CN" altLang="en-US" dirty="0"/>
              <a:t>绘图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1760" y="3637587"/>
            <a:ext cx="4320480" cy="1374497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阮晓龙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13938213680 / rxl@hactcm.edu.cn</a:t>
            </a:r>
          </a:p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web.book.51xueweb.cn</a:t>
            </a:r>
          </a:p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www.51xueweb.cn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河南中医药大学管理科学与工程学科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2018.5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059A01-655F-4DD4-9AFD-BCB26118B679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CanvasRenderingContext2D</a:t>
            </a:r>
            <a:r>
              <a:rPr lang="zh-CN" altLang="zh-CN" dirty="0"/>
              <a:t>提供了</a:t>
            </a:r>
            <a:r>
              <a:rPr lang="en-US" altLang="zh-CN" dirty="0"/>
              <a:t>fillRect() </a:t>
            </a:r>
            <a:r>
              <a:rPr lang="zh-CN" altLang="zh-CN" dirty="0"/>
              <a:t>和</a:t>
            </a:r>
            <a:r>
              <a:rPr lang="en-US" altLang="zh-CN" dirty="0"/>
              <a:t>strokeRect()</a:t>
            </a:r>
            <a:r>
              <a:rPr lang="zh-CN" altLang="zh-CN" dirty="0"/>
              <a:t>这</a:t>
            </a:r>
            <a:r>
              <a:rPr lang="en-US" altLang="zh-CN" dirty="0"/>
              <a:t>2</a:t>
            </a:r>
            <a:r>
              <a:rPr lang="zh-CN" altLang="zh-CN" dirty="0"/>
              <a:t>个绘制矩形的</a:t>
            </a:r>
            <a:r>
              <a:rPr lang="zh-CN" altLang="zh-CN" dirty="0" smtClean="0"/>
              <a:t>方法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/>
              <a:t>fillRect(float x, float y, float width, float height)</a:t>
            </a:r>
            <a:r>
              <a:rPr lang="zh-CN" altLang="zh-CN" dirty="0"/>
              <a:t>：用于填充一个矩形区域，前两个参数</a:t>
            </a:r>
            <a:r>
              <a:rPr lang="en-US" altLang="zh-CN" dirty="0"/>
              <a:t>x</a:t>
            </a:r>
            <a:r>
              <a:rPr lang="zh-CN" altLang="zh-CN" dirty="0"/>
              <a:t>、</a:t>
            </a:r>
            <a:r>
              <a:rPr lang="en-US" altLang="zh-CN" dirty="0"/>
              <a:t>y</a:t>
            </a:r>
            <a:r>
              <a:rPr lang="zh-CN" altLang="zh-CN" dirty="0"/>
              <a:t>定义该矩形区域的起点坐标，决定了矩形的位置</a:t>
            </a:r>
            <a:r>
              <a:rPr lang="zh-CN" altLang="zh-CN" dirty="0" smtClean="0"/>
              <a:t>；</a:t>
            </a:r>
            <a:r>
              <a:rPr lang="en-US" altLang="zh-CN" dirty="0"/>
              <a:t>width</a:t>
            </a:r>
            <a:r>
              <a:rPr lang="zh-CN" altLang="zh-CN" dirty="0"/>
              <a:t>定义矩形区域的</a:t>
            </a:r>
            <a:r>
              <a:rPr lang="zh-CN" altLang="zh-CN" dirty="0" smtClean="0"/>
              <a:t>宽度</a:t>
            </a:r>
            <a:r>
              <a:rPr lang="zh-CN" altLang="en-US" dirty="0" smtClean="0"/>
              <a:t>；</a:t>
            </a:r>
            <a:r>
              <a:rPr lang="en-US" altLang="zh-CN" dirty="0"/>
              <a:t>height</a:t>
            </a:r>
            <a:r>
              <a:rPr lang="zh-CN" altLang="zh-CN" dirty="0"/>
              <a:t>定义矩形区域的高</a:t>
            </a:r>
            <a:r>
              <a:rPr lang="zh-CN" altLang="zh-CN" dirty="0" smtClean="0"/>
              <a:t>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strokeRect(float x, float y, float width, float height)</a:t>
            </a:r>
            <a:r>
              <a:rPr lang="zh-CN" altLang="zh-CN" dirty="0"/>
              <a:t>：用于绘制一个矩形边框，也就是用线条绘制出矩形的轮廓参数，功能和上一个方法相同。</a:t>
            </a:r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2.1</a:t>
            </a:r>
            <a:r>
              <a:rPr lang="zh-CN" altLang="en-US" dirty="0" smtClean="0"/>
              <a:t>矩形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80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线条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线条</a:t>
            </a:r>
            <a:r>
              <a:rPr lang="zh-CN" altLang="zh-CN" dirty="0"/>
              <a:t>在</a:t>
            </a:r>
            <a:r>
              <a:rPr lang="en-US" altLang="zh-CN" dirty="0"/>
              <a:t>Canvas</a:t>
            </a:r>
            <a:r>
              <a:rPr lang="zh-CN" altLang="zh-CN" dirty="0"/>
              <a:t>绘图中被称为</a:t>
            </a:r>
            <a:r>
              <a:rPr lang="zh-CN" altLang="zh-CN" dirty="0" smtClean="0"/>
              <a:t>路径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在</a:t>
            </a:r>
            <a:r>
              <a:rPr lang="en-US" altLang="zh-CN" dirty="0"/>
              <a:t>Canvas</a:t>
            </a:r>
            <a:r>
              <a:rPr lang="zh-CN" altLang="zh-CN" dirty="0"/>
              <a:t>上使用路径的步骤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/>
              <a:t>定义路径，调用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对象的</a:t>
            </a:r>
            <a:r>
              <a:rPr lang="en-US" altLang="zh-CN" dirty="0"/>
              <a:t>beginPath()</a:t>
            </a:r>
            <a:r>
              <a:rPr lang="zh-CN" altLang="zh-CN" dirty="0"/>
              <a:t>方法；</a:t>
            </a:r>
          </a:p>
          <a:p>
            <a:pPr lvl="2"/>
            <a:r>
              <a:rPr lang="zh-CN" altLang="zh-CN" dirty="0" smtClean="0"/>
              <a:t>定义</a:t>
            </a:r>
            <a:r>
              <a:rPr lang="zh-CN" altLang="zh-CN" dirty="0"/>
              <a:t>子路径，可以使用的方法有</a:t>
            </a:r>
            <a:r>
              <a:rPr lang="en-US" altLang="zh-CN" dirty="0"/>
              <a:t>arc()</a:t>
            </a:r>
            <a:r>
              <a:rPr lang="zh-CN" altLang="zh-CN" dirty="0"/>
              <a:t>、</a:t>
            </a:r>
            <a:r>
              <a:rPr lang="en-US" altLang="zh-CN" dirty="0"/>
              <a:t>arcTo()</a:t>
            </a:r>
            <a:r>
              <a:rPr lang="zh-CN" altLang="zh-CN" dirty="0"/>
              <a:t>、</a:t>
            </a:r>
            <a:r>
              <a:rPr lang="en-US" altLang="zh-CN" dirty="0"/>
              <a:t>bezierCurveTo()</a:t>
            </a:r>
            <a:r>
              <a:rPr lang="zh-CN" altLang="zh-CN" dirty="0"/>
              <a:t>、</a:t>
            </a:r>
            <a:r>
              <a:rPr lang="en-US" altLang="zh-CN" dirty="0"/>
              <a:t>lineTo()</a:t>
            </a:r>
            <a:r>
              <a:rPr lang="zh-CN" altLang="zh-CN" dirty="0"/>
              <a:t>、</a:t>
            </a:r>
            <a:r>
              <a:rPr lang="en-US" altLang="zh-CN" dirty="0"/>
              <a:t>moveTo()</a:t>
            </a:r>
            <a:r>
              <a:rPr lang="zh-CN" altLang="zh-CN" dirty="0"/>
              <a:t>、</a:t>
            </a:r>
            <a:r>
              <a:rPr lang="en-US" altLang="zh-CN" dirty="0"/>
              <a:t>quadraticCurveTo()</a:t>
            </a:r>
            <a:r>
              <a:rPr lang="zh-CN" altLang="zh-CN" dirty="0"/>
              <a:t>、</a:t>
            </a:r>
            <a:r>
              <a:rPr lang="en-US" altLang="zh-CN" dirty="0"/>
              <a:t>rect()</a:t>
            </a:r>
            <a:r>
              <a:rPr lang="zh-CN" altLang="zh-CN" dirty="0"/>
              <a:t>；</a:t>
            </a:r>
          </a:p>
          <a:p>
            <a:pPr lvl="2"/>
            <a:r>
              <a:rPr lang="zh-CN" altLang="zh-CN" dirty="0" smtClean="0"/>
              <a:t>关闭</a:t>
            </a:r>
            <a:r>
              <a:rPr lang="zh-CN" altLang="zh-CN" dirty="0"/>
              <a:t>路径，调用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对象的</a:t>
            </a:r>
            <a:r>
              <a:rPr lang="en-US" altLang="zh-CN" dirty="0"/>
              <a:t>closePath()</a:t>
            </a:r>
            <a:r>
              <a:rPr lang="zh-CN" altLang="zh-CN" dirty="0"/>
              <a:t>方法；</a:t>
            </a:r>
          </a:p>
          <a:p>
            <a:pPr lvl="2"/>
            <a:r>
              <a:rPr lang="zh-CN" altLang="zh-CN" dirty="0" smtClean="0"/>
              <a:t>填充</a:t>
            </a:r>
            <a:r>
              <a:rPr lang="zh-CN" altLang="zh-CN" dirty="0"/>
              <a:t>路径或绘制路径，调用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对象的</a:t>
            </a:r>
            <a:r>
              <a:rPr lang="en-US" altLang="zh-CN" dirty="0"/>
              <a:t>fill()</a:t>
            </a:r>
            <a:r>
              <a:rPr lang="zh-CN" altLang="zh-CN" dirty="0"/>
              <a:t>方法或</a:t>
            </a:r>
            <a:r>
              <a:rPr lang="en-US" altLang="zh-CN" dirty="0"/>
              <a:t>stroke()</a:t>
            </a:r>
            <a:r>
              <a:rPr lang="zh-CN" altLang="zh-CN" dirty="0"/>
              <a:t>方法。</a:t>
            </a:r>
          </a:p>
          <a:p>
            <a:pPr lvl="1"/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2.2</a:t>
            </a:r>
            <a:r>
              <a:rPr lang="zh-CN" altLang="en-US" dirty="0" smtClean="0"/>
              <a:t>线条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7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绘制线条方法介绍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zh-CN" altLang="zh-CN" dirty="0"/>
          </a:p>
          <a:p>
            <a:pPr lvl="2"/>
            <a:r>
              <a:rPr lang="en-US" altLang="zh-CN" dirty="0"/>
              <a:t>moveTo (float x, float y)</a:t>
            </a:r>
            <a:r>
              <a:rPr lang="zh-CN" altLang="zh-CN" dirty="0"/>
              <a:t>：把</a:t>
            </a:r>
            <a:r>
              <a:rPr lang="en-US" altLang="zh-CN" dirty="0"/>
              <a:t>Canvas</a:t>
            </a:r>
            <a:r>
              <a:rPr lang="zh-CN" altLang="zh-CN" dirty="0"/>
              <a:t>的当前路径结束点移动到</a:t>
            </a:r>
            <a:r>
              <a:rPr lang="en-US" altLang="zh-CN" dirty="0"/>
              <a:t>x</a:t>
            </a:r>
            <a:r>
              <a:rPr lang="zh-CN" altLang="zh-CN" dirty="0"/>
              <a:t>、</a:t>
            </a:r>
            <a:r>
              <a:rPr lang="en-US" altLang="zh-CN" dirty="0"/>
              <a:t>y</a:t>
            </a:r>
            <a:r>
              <a:rPr lang="zh-CN" altLang="zh-CN" dirty="0"/>
              <a:t>对应的点；</a:t>
            </a:r>
          </a:p>
          <a:p>
            <a:pPr lvl="2"/>
            <a:r>
              <a:rPr lang="en-US" altLang="zh-CN" dirty="0" err="1" smtClean="0"/>
              <a:t>lineTo</a:t>
            </a:r>
            <a:r>
              <a:rPr lang="en-US" altLang="zh-CN" dirty="0" smtClean="0"/>
              <a:t> </a:t>
            </a:r>
            <a:r>
              <a:rPr lang="en-US" altLang="zh-CN" dirty="0"/>
              <a:t>(float x, float y)</a:t>
            </a:r>
            <a:r>
              <a:rPr lang="zh-CN" altLang="zh-CN" dirty="0"/>
              <a:t>：把</a:t>
            </a:r>
            <a:r>
              <a:rPr lang="en-US" altLang="zh-CN" dirty="0"/>
              <a:t>Canvas</a:t>
            </a:r>
            <a:r>
              <a:rPr lang="zh-CN" altLang="zh-CN" dirty="0"/>
              <a:t>的当前路径从当前结束点连接到</a:t>
            </a:r>
            <a:r>
              <a:rPr lang="en-US" altLang="zh-CN" dirty="0"/>
              <a:t>x</a:t>
            </a:r>
            <a:r>
              <a:rPr lang="zh-CN" altLang="zh-CN" dirty="0"/>
              <a:t>、</a:t>
            </a:r>
            <a:r>
              <a:rPr lang="en-US" altLang="zh-CN" dirty="0"/>
              <a:t>y</a:t>
            </a:r>
            <a:r>
              <a:rPr lang="zh-CN" altLang="zh-CN" dirty="0"/>
              <a:t>的对应点。</a:t>
            </a:r>
          </a:p>
          <a:p>
            <a:pPr lvl="1"/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2.2</a:t>
            </a:r>
            <a:r>
              <a:rPr lang="zh-CN" altLang="en-US" dirty="0" smtClean="0"/>
              <a:t>线条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05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多边形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只提供了绘制矩形的方法，要使用路径才能绘制复杂的几何图形。</a:t>
            </a:r>
          </a:p>
          <a:p>
            <a:pPr lvl="1"/>
            <a:r>
              <a:rPr lang="zh-CN" altLang="zh-CN" dirty="0"/>
              <a:t>正多边形中心点为（</a:t>
            </a:r>
            <a:r>
              <a:rPr lang="en-US" altLang="zh-CN" dirty="0"/>
              <a:t>dx</a:t>
            </a:r>
            <a:r>
              <a:rPr lang="zh-CN" altLang="zh-CN" dirty="0"/>
              <a:t>，</a:t>
            </a:r>
            <a:r>
              <a:rPr lang="en-US" altLang="zh-CN" dirty="0"/>
              <a:t>dy</a:t>
            </a:r>
            <a:r>
              <a:rPr lang="zh-CN" altLang="zh-CN" dirty="0"/>
              <a:t>），外圆半径为</a:t>
            </a:r>
            <a:r>
              <a:rPr lang="en-US" altLang="zh-CN" dirty="0"/>
              <a:t>size</a:t>
            </a:r>
            <a:r>
              <a:rPr lang="zh-CN" altLang="zh-CN" dirty="0"/>
              <a:t>，边数为</a:t>
            </a:r>
            <a:r>
              <a:rPr lang="en-US" altLang="zh-CN" dirty="0"/>
              <a:t>n</a:t>
            </a:r>
            <a:r>
              <a:rPr lang="zh-CN" altLang="zh-CN" dirty="0"/>
              <a:t>，相邻两定点与中心点形成的角的弧度为</a:t>
            </a:r>
            <a:r>
              <a:rPr lang="en-US" altLang="zh-CN" dirty="0"/>
              <a:t>2 * Math.PI / n</a:t>
            </a:r>
            <a:r>
              <a:rPr lang="zh-CN" altLang="zh-CN" dirty="0"/>
              <a:t>。</a:t>
            </a:r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2.3</a:t>
            </a:r>
            <a:r>
              <a:rPr lang="zh-CN" altLang="en-US" dirty="0" smtClean="0"/>
              <a:t>多边形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16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圆角矩形</a:t>
            </a:r>
            <a:endParaRPr lang="en-US" altLang="zh-CN" dirty="0" smtClean="0"/>
          </a:p>
          <a:p>
            <a:pPr lvl="1"/>
            <a:r>
              <a:rPr lang="zh-CN" altLang="zh-CN" dirty="0"/>
              <a:t>通过</a:t>
            </a:r>
            <a:r>
              <a:rPr lang="en-US" altLang="zh-CN" dirty="0"/>
              <a:t>CanvasRenderingContext2D</a:t>
            </a:r>
            <a:r>
              <a:rPr lang="zh-CN" altLang="zh-CN" dirty="0"/>
              <a:t>绘制矩形的方法，设置</a:t>
            </a:r>
            <a:r>
              <a:rPr lang="en-US" altLang="zh-CN" dirty="0"/>
              <a:t>lineJoin = "round"</a:t>
            </a:r>
            <a:r>
              <a:rPr lang="zh-CN" altLang="zh-CN" dirty="0"/>
              <a:t>可以向画布添加圆角矩形，但矩形的圆角不可控制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CanvasRenderingContext2D</a:t>
            </a:r>
            <a:r>
              <a:rPr lang="zh-CN" altLang="en-US" dirty="0" smtClean="0"/>
              <a:t>使用</a:t>
            </a:r>
            <a:r>
              <a:rPr lang="en-US" altLang="zh-CN" dirty="0"/>
              <a:t>arcTo()</a:t>
            </a:r>
            <a:r>
              <a:rPr lang="zh-CN" altLang="zh-CN" dirty="0" smtClean="0"/>
              <a:t>方法</a:t>
            </a:r>
            <a:r>
              <a:rPr lang="zh-CN" altLang="en-US" dirty="0" smtClean="0"/>
              <a:t>绘制可控的圆角矩形。</a:t>
            </a:r>
            <a:endParaRPr lang="en-US" altLang="zh-CN" dirty="0" smtClean="0"/>
          </a:p>
          <a:p>
            <a:pPr lvl="2"/>
            <a:r>
              <a:rPr lang="en-US" altLang="zh-CN" dirty="0"/>
              <a:t>arcTo(float x1, float y1, float x2, float y2, float radius)</a:t>
            </a:r>
            <a:r>
              <a:rPr lang="zh-CN" altLang="zh-CN" dirty="0"/>
              <a:t>：向</a:t>
            </a:r>
            <a:r>
              <a:rPr lang="en-US" altLang="zh-CN" dirty="0"/>
              <a:t>Canvas</a:t>
            </a:r>
            <a:r>
              <a:rPr lang="zh-CN" altLang="zh-CN" dirty="0"/>
              <a:t>的当前路径上添加一段圆弧。</a:t>
            </a:r>
            <a:endParaRPr lang="en-US" altLang="zh-CN" dirty="0" smtClean="0"/>
          </a:p>
          <a:p>
            <a:pPr lvl="2"/>
            <a:r>
              <a:rPr lang="en-US" altLang="zh-CN" dirty="0"/>
              <a:t>arcTo()</a:t>
            </a:r>
            <a:r>
              <a:rPr lang="zh-CN" altLang="zh-CN" dirty="0"/>
              <a:t>方法确定一段圆弧的方式是：假设从当前点到</a:t>
            </a:r>
            <a:r>
              <a:rPr lang="en-US" altLang="zh-CN" dirty="0"/>
              <a:t>P1(x1,y1)</a:t>
            </a:r>
            <a:r>
              <a:rPr lang="zh-CN" altLang="zh-CN" dirty="0"/>
              <a:t>绘制一条线段，再从</a:t>
            </a:r>
            <a:r>
              <a:rPr lang="en-US" altLang="zh-CN" dirty="0"/>
              <a:t>P1(x1,y1)</a:t>
            </a:r>
            <a:r>
              <a:rPr lang="zh-CN" altLang="zh-CN" dirty="0"/>
              <a:t>到</a:t>
            </a:r>
            <a:r>
              <a:rPr lang="en-US" altLang="zh-CN" dirty="0"/>
              <a:t>P2(x2,y2)</a:t>
            </a:r>
            <a:r>
              <a:rPr lang="zh-CN" altLang="zh-CN" dirty="0"/>
              <a:t>绘制一条线段，</a:t>
            </a:r>
            <a:r>
              <a:rPr lang="en-US" altLang="zh-CN" dirty="0"/>
              <a:t>arcTo()</a:t>
            </a:r>
            <a:r>
              <a:rPr lang="zh-CN" altLang="zh-CN" dirty="0"/>
              <a:t>则绘制一端同时与上面两条线段相切，且半径为</a:t>
            </a:r>
            <a:r>
              <a:rPr lang="en-US" altLang="zh-CN" dirty="0"/>
              <a:t>radius</a:t>
            </a:r>
            <a:r>
              <a:rPr lang="zh-CN" altLang="zh-CN" dirty="0"/>
              <a:t>的圆弧。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2.4</a:t>
            </a:r>
            <a:r>
              <a:rPr lang="zh-CN" altLang="en-US" dirty="0" smtClean="0"/>
              <a:t>圆角矩形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211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圆形</a:t>
            </a:r>
            <a:endParaRPr lang="en-US" altLang="zh-CN" dirty="0" smtClean="0"/>
          </a:p>
          <a:p>
            <a:pPr lvl="1"/>
            <a:r>
              <a:rPr lang="zh-CN" altLang="zh-CN" dirty="0"/>
              <a:t>绘制圆形同样需要在</a:t>
            </a:r>
            <a:r>
              <a:rPr lang="en-US" altLang="zh-CN" dirty="0"/>
              <a:t>Canvas</a:t>
            </a:r>
            <a:r>
              <a:rPr lang="zh-CN" altLang="zh-CN" dirty="0"/>
              <a:t>上启用路径，通过路径绘制图形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绘制圆形的方法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arc(float x, float y, float radius, float startAngel, float endAngel, boolen antclockwise)</a:t>
            </a:r>
            <a:r>
              <a:rPr lang="zh-CN" altLang="zh-CN" dirty="0"/>
              <a:t>：用于向当前路径添加一段圆弧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zh-CN" altLang="zh-CN" dirty="0"/>
              <a:t>圆心坐标为（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），半径为</a:t>
            </a:r>
            <a:r>
              <a:rPr lang="en-US" altLang="zh-CN" dirty="0"/>
              <a:t>radius</a:t>
            </a:r>
            <a:r>
              <a:rPr lang="zh-CN" altLang="zh-CN" dirty="0"/>
              <a:t>，开始角度为</a:t>
            </a:r>
            <a:r>
              <a:rPr lang="en-US" altLang="zh-CN" dirty="0"/>
              <a:t>startAngel</a:t>
            </a:r>
            <a:r>
              <a:rPr lang="zh-CN" altLang="zh-CN" dirty="0"/>
              <a:t>，结束角度为</a:t>
            </a:r>
            <a:r>
              <a:rPr lang="en-US" altLang="zh-CN" dirty="0"/>
              <a:t>endAngel</a:t>
            </a:r>
            <a:r>
              <a:rPr lang="zh-CN" altLang="zh-CN" dirty="0"/>
              <a:t>。</a:t>
            </a:r>
            <a:r>
              <a:rPr lang="en-US" altLang="zh-CN" dirty="0"/>
              <a:t>startAngel</a:t>
            </a:r>
            <a:r>
              <a:rPr lang="zh-CN" altLang="zh-CN" dirty="0"/>
              <a:t>、</a:t>
            </a:r>
            <a:r>
              <a:rPr lang="en-US" altLang="zh-CN" dirty="0" err="1"/>
              <a:t>endAngel</a:t>
            </a:r>
            <a:r>
              <a:rPr lang="zh-CN" altLang="zh-CN" dirty="0" smtClean="0"/>
              <a:t>以</a:t>
            </a:r>
            <a:r>
              <a:rPr lang="zh-CN" altLang="en-US" dirty="0" smtClean="0"/>
              <a:t>弧度</a:t>
            </a:r>
            <a:r>
              <a:rPr lang="zh-CN" altLang="zh-CN" dirty="0" smtClean="0"/>
              <a:t>为</a:t>
            </a:r>
            <a:r>
              <a:rPr lang="zh-CN" altLang="zh-CN" dirty="0"/>
              <a:t>单位，</a:t>
            </a:r>
            <a:r>
              <a:rPr lang="en-US" altLang="zh-CN" dirty="0" smtClean="0"/>
              <a:t>counterclockwise</a:t>
            </a:r>
            <a:r>
              <a:rPr lang="zh-CN" altLang="en-US" dirty="0"/>
              <a:t>表示</a:t>
            </a:r>
            <a:r>
              <a:rPr lang="zh-CN" altLang="zh-CN" dirty="0" smtClean="0"/>
              <a:t>是否</a:t>
            </a:r>
            <a:r>
              <a:rPr lang="zh-CN" altLang="zh-CN" dirty="0"/>
              <a:t>为逆时针方向。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2.5</a:t>
            </a:r>
            <a:r>
              <a:rPr lang="zh-CN" altLang="en-US" dirty="0" smtClean="0"/>
              <a:t>圆形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83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曲线</a:t>
            </a:r>
            <a:endParaRPr lang="en-US" altLang="zh-CN" dirty="0" smtClean="0"/>
          </a:p>
          <a:p>
            <a:pPr lvl="1"/>
            <a:r>
              <a:rPr lang="en-US" altLang="zh-CN" dirty="0"/>
              <a:t>CanvasRrenderingContext2D</a:t>
            </a:r>
            <a:r>
              <a:rPr lang="zh-CN" altLang="zh-CN" dirty="0"/>
              <a:t>提供了</a:t>
            </a:r>
            <a:r>
              <a:rPr lang="en-US" altLang="zh-CN" dirty="0"/>
              <a:t>bezierCurveTo()</a:t>
            </a:r>
            <a:r>
              <a:rPr lang="zh-CN" altLang="zh-CN" dirty="0"/>
              <a:t>和</a:t>
            </a:r>
            <a:r>
              <a:rPr lang="en-US" altLang="zh-CN" dirty="0"/>
              <a:t>quadraticCurveTo()</a:t>
            </a:r>
            <a:r>
              <a:rPr lang="zh-CN" altLang="zh-CN" dirty="0"/>
              <a:t>两个方法，可以向</a:t>
            </a:r>
            <a:r>
              <a:rPr lang="en-US" altLang="zh-CN" dirty="0"/>
              <a:t>Canvas</a:t>
            </a:r>
            <a:r>
              <a:rPr lang="zh-CN" altLang="zh-CN" dirty="0"/>
              <a:t>的当前路径上添加复杂的曲线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两</a:t>
            </a:r>
            <a:r>
              <a:rPr lang="zh-CN" altLang="en-US" dirty="0" smtClean="0"/>
              <a:t>种</a:t>
            </a:r>
            <a:r>
              <a:rPr lang="zh-CN" altLang="zh-CN" dirty="0" smtClean="0"/>
              <a:t>方法</a:t>
            </a:r>
            <a:r>
              <a:rPr lang="zh-CN" altLang="zh-CN" dirty="0"/>
              <a:t>的区别与联系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bezierCurveTo()</a:t>
            </a:r>
            <a:r>
              <a:rPr lang="zh-CN" altLang="zh-CN" dirty="0"/>
              <a:t>和</a:t>
            </a:r>
            <a:r>
              <a:rPr lang="en-US" altLang="zh-CN" dirty="0"/>
              <a:t>quadraticCurveTo()</a:t>
            </a:r>
            <a:r>
              <a:rPr lang="zh-CN" altLang="zh-CN" dirty="0"/>
              <a:t>都是贝塞尔曲线，</a:t>
            </a:r>
            <a:r>
              <a:rPr lang="en-US" altLang="zh-CN" dirty="0"/>
              <a:t>bezierCurveTo()</a:t>
            </a:r>
            <a:r>
              <a:rPr lang="zh-CN" altLang="zh-CN" dirty="0"/>
              <a:t>是一种三次贝塞尔曲线，</a:t>
            </a:r>
            <a:r>
              <a:rPr lang="en-US" altLang="zh-CN" dirty="0"/>
              <a:t>quadraticCurveTo()</a:t>
            </a:r>
            <a:r>
              <a:rPr lang="zh-CN" altLang="zh-CN" dirty="0"/>
              <a:t>是一种二次贝塞尔曲线。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2.6</a:t>
            </a:r>
            <a:r>
              <a:rPr lang="zh-CN" altLang="en-US" dirty="0" smtClean="0"/>
              <a:t>曲线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07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曲线</a:t>
            </a:r>
            <a:endParaRPr lang="en-US" altLang="zh-CN" dirty="0"/>
          </a:p>
          <a:p>
            <a:pPr lvl="1"/>
            <a:r>
              <a:rPr lang="zh-CN" altLang="zh-CN" dirty="0" smtClean="0"/>
              <a:t>两</a:t>
            </a:r>
            <a:r>
              <a:rPr lang="zh-CN" altLang="en-US" dirty="0" smtClean="0"/>
              <a:t>种</a:t>
            </a:r>
            <a:r>
              <a:rPr lang="zh-CN" altLang="zh-CN" dirty="0"/>
              <a:t>方法的功能和属性</a:t>
            </a:r>
            <a:r>
              <a:rPr lang="zh-CN" altLang="zh-CN" dirty="0" smtClean="0"/>
              <a:t>用法如下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bezierCurveTo(float cpX1, float cpY1, float cpX2, float cpY2, float x, float y)</a:t>
            </a:r>
            <a:r>
              <a:rPr lang="zh-CN" altLang="zh-CN" dirty="0"/>
              <a:t>：向</a:t>
            </a:r>
            <a:r>
              <a:rPr lang="en-US" altLang="zh-CN" dirty="0"/>
              <a:t>Canvas</a:t>
            </a:r>
            <a:r>
              <a:rPr lang="zh-CN" altLang="zh-CN" dirty="0"/>
              <a:t>的当前路径添加一段贝塞尔曲线。贝塞尔曲线起点为当前点，终点为（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），第一个控制点坐标为（</a:t>
            </a:r>
            <a:r>
              <a:rPr lang="en-US" altLang="zh-CN" dirty="0"/>
              <a:t>cpX1</a:t>
            </a:r>
            <a:r>
              <a:rPr lang="zh-CN" altLang="zh-CN" dirty="0"/>
              <a:t>，</a:t>
            </a:r>
            <a:r>
              <a:rPr lang="en-US" altLang="zh-CN" dirty="0"/>
              <a:t>cpY1</a:t>
            </a:r>
            <a:r>
              <a:rPr lang="zh-CN" altLang="zh-CN" dirty="0"/>
              <a:t>），第二个控制点坐标为</a:t>
            </a:r>
            <a:r>
              <a:rPr lang="en-US" altLang="zh-CN" dirty="0"/>
              <a:t>(cpX3</a:t>
            </a:r>
            <a:r>
              <a:rPr lang="zh-CN" altLang="zh-CN" dirty="0"/>
              <a:t>，</a:t>
            </a:r>
            <a:r>
              <a:rPr lang="en-US" altLang="zh-CN" dirty="0"/>
              <a:t>cpY2)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quadraticCurveTo(float cpX, float cpY, float x, float y)</a:t>
            </a:r>
            <a:r>
              <a:rPr lang="zh-CN" altLang="zh-CN" dirty="0"/>
              <a:t>：向</a:t>
            </a:r>
            <a:r>
              <a:rPr lang="en-US" altLang="zh-CN" dirty="0"/>
              <a:t>Canvas</a:t>
            </a:r>
            <a:r>
              <a:rPr lang="zh-CN" altLang="zh-CN" dirty="0"/>
              <a:t>当前路径添加一段二次曲线。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17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2.6</a:t>
            </a:r>
            <a:r>
              <a:rPr lang="zh-CN" altLang="en-US" dirty="0" smtClean="0"/>
              <a:t>曲线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92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文字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不仅能绘制图形，还能够显示文本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中的文本是以图像形式绘制的</a:t>
            </a:r>
            <a:r>
              <a:rPr lang="zh-CN" altLang="zh-CN" dirty="0" smtClean="0"/>
              <a:t>，一旦</a:t>
            </a:r>
            <a:r>
              <a:rPr lang="zh-CN" altLang="zh-CN" dirty="0"/>
              <a:t>文字绘制之后</a:t>
            </a:r>
            <a:r>
              <a:rPr lang="zh-CN" altLang="zh-CN" dirty="0" smtClean="0"/>
              <a:t>，就</a:t>
            </a:r>
            <a:r>
              <a:rPr lang="zh-CN" altLang="zh-CN" dirty="0"/>
              <a:t>无法编辑，除非先擦除文字，再重新绘制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提供的绘制文字的方法功能</a:t>
            </a:r>
            <a:r>
              <a:rPr lang="zh-CN" altLang="zh-CN" dirty="0" smtClean="0"/>
              <a:t>用法</a:t>
            </a:r>
            <a:r>
              <a:rPr lang="zh-CN" altLang="en-US" dirty="0" smtClean="0"/>
              <a:t>如下：</a:t>
            </a:r>
            <a:endParaRPr lang="en-US" altLang="zh-CN" dirty="0" smtClean="0"/>
          </a:p>
          <a:p>
            <a:pPr lvl="2"/>
            <a:r>
              <a:rPr lang="en-US" altLang="zh-CN" dirty="0"/>
              <a:t>void fillText(string text, float x, float y[, float maxWidth])</a:t>
            </a:r>
            <a:r>
              <a:rPr lang="zh-CN" altLang="zh-CN" dirty="0"/>
              <a:t>：用于填充字符串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void strokeText(string text, float x, float y[, float maxWidth]))</a:t>
            </a:r>
            <a:r>
              <a:rPr lang="zh-CN" altLang="zh-CN" dirty="0"/>
              <a:t>：用于绘制字符串边框。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2.7</a:t>
            </a:r>
            <a:r>
              <a:rPr lang="zh-CN" altLang="en-US" dirty="0" smtClean="0"/>
              <a:t>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95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19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19-08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：绘制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文字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19-09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：文字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textAlign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属性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19-10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：文字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textBaseAlign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属性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97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1511"/>
            <a:ext cx="8229600" cy="949854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本章主要内容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4978896" cy="3775604"/>
          </a:xfrm>
        </p:spPr>
        <p:txBody>
          <a:bodyPr/>
          <a:lstStyle/>
          <a:p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Canvas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基础知识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图形绘制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图形变换与控制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案例：用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Canvas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绘制统计报表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5" b="4314"/>
          <a:stretch/>
        </p:blipFill>
        <p:spPr>
          <a:xfrm>
            <a:off x="5436096" y="1633364"/>
            <a:ext cx="2430494" cy="27866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绘制图像</a:t>
            </a:r>
            <a:endParaRPr lang="en-US" altLang="zh-CN" dirty="0" smtClean="0"/>
          </a:p>
          <a:p>
            <a:pPr lvl="1"/>
            <a:r>
              <a:rPr lang="zh-CN" altLang="zh-CN" dirty="0"/>
              <a:t>绘制图像时，需使用</a:t>
            </a:r>
            <a:r>
              <a:rPr lang="en-US" altLang="zh-CN" dirty="0" err="1"/>
              <a:t>drawImage</a:t>
            </a:r>
            <a:r>
              <a:rPr lang="zh-CN" altLang="zh-CN" dirty="0" smtClean="0"/>
              <a:t>方法</a:t>
            </a:r>
            <a:r>
              <a:rPr lang="zh-CN" altLang="en-US" dirty="0"/>
              <a:t>，</a:t>
            </a:r>
            <a:r>
              <a:rPr lang="en-US" altLang="zh-CN" dirty="0" smtClean="0"/>
              <a:t>CanvasRenderingContext2D</a:t>
            </a:r>
            <a:r>
              <a:rPr lang="zh-CN" altLang="zh-CN" dirty="0"/>
              <a:t>为绘位图提供了三种</a:t>
            </a:r>
            <a:r>
              <a:rPr lang="zh-CN" altLang="zh-CN" dirty="0" smtClean="0"/>
              <a:t>用法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void </a:t>
            </a:r>
            <a:r>
              <a:rPr lang="en-US" altLang="zh-CN" dirty="0"/>
              <a:t>drawImage(image image, float x, float y)</a:t>
            </a:r>
            <a:r>
              <a:rPr lang="zh-CN" altLang="zh-CN" dirty="0"/>
              <a:t>：直接绘制，用于把</a:t>
            </a:r>
            <a:r>
              <a:rPr lang="en-US" altLang="zh-CN" dirty="0"/>
              <a:t>image</a:t>
            </a:r>
            <a:r>
              <a:rPr lang="zh-CN" altLang="zh-CN" dirty="0"/>
              <a:t>绘制到（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）处，不会对图片做任何缩放处理，绘制出来的图片保持原来的大小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void drawImage(image image, float x, float y, float width, float height)</a:t>
            </a:r>
            <a:r>
              <a:rPr lang="zh-CN" altLang="zh-CN" dirty="0"/>
              <a:t>：绘制并指定大小，该方法按照指定大小（</a:t>
            </a:r>
            <a:r>
              <a:rPr lang="en-US" altLang="zh-CN" dirty="0"/>
              <a:t>width</a:t>
            </a:r>
            <a:r>
              <a:rPr lang="zh-CN" altLang="zh-CN" dirty="0"/>
              <a:t>、</a:t>
            </a:r>
            <a:r>
              <a:rPr lang="en-US" altLang="zh-CN" dirty="0"/>
              <a:t>height</a:t>
            </a:r>
            <a:r>
              <a:rPr lang="zh-CN" altLang="zh-CN" dirty="0"/>
              <a:t>）把</a:t>
            </a:r>
            <a:r>
              <a:rPr lang="en-US" altLang="zh-CN" dirty="0"/>
              <a:t>image</a:t>
            </a:r>
            <a:r>
              <a:rPr lang="zh-CN" altLang="zh-CN" dirty="0"/>
              <a:t>绘制到（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）处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void drawImage(image image, integer sx, integer sy, integer sw, integer sh, float dx, float dy, float dw, float dh)</a:t>
            </a:r>
            <a:r>
              <a:rPr lang="zh-CN" altLang="zh-CN" dirty="0"/>
              <a:t>：从画布中已经画好的图像上复制全部或局部到画布的另一位置。</a:t>
            </a:r>
            <a:endParaRPr lang="zh-CN" altLang="zh-CN" b="1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20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3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图像平铺</a:t>
            </a:r>
            <a:endParaRPr lang="en-US" altLang="zh-CN" dirty="0" smtClean="0"/>
          </a:p>
          <a:p>
            <a:pPr lvl="1"/>
            <a:r>
              <a:rPr lang="zh-CN" altLang="zh-CN" dirty="0"/>
              <a:t>图像平铺就是用图像将画布填满，是绘制图像的一个重要功能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实现平铺技术有两种</a:t>
            </a:r>
            <a:r>
              <a:rPr lang="zh-CN" altLang="zh-CN" dirty="0" smtClean="0"/>
              <a:t>方法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一</a:t>
            </a:r>
            <a:r>
              <a:rPr lang="zh-CN" altLang="zh-CN" dirty="0"/>
              <a:t>种是使用前面所介绍的</a:t>
            </a:r>
            <a:r>
              <a:rPr lang="en-US" altLang="zh-CN" dirty="0"/>
              <a:t>drawImage()</a:t>
            </a:r>
            <a:r>
              <a:rPr lang="zh-CN" altLang="zh-CN" dirty="0" smtClean="0"/>
              <a:t>方法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pPr lvl="2"/>
            <a:r>
              <a:rPr lang="zh-CN" altLang="zh-CN" dirty="0"/>
              <a:t>另一种实现平铺效果方法是</a:t>
            </a:r>
            <a:r>
              <a:rPr lang="en-US" altLang="zh-CN" dirty="0"/>
              <a:t>CanvasRenderingContext2D</a:t>
            </a:r>
            <a:r>
              <a:rPr lang="zh-CN" altLang="zh-CN" dirty="0"/>
              <a:t>的</a:t>
            </a:r>
            <a:r>
              <a:rPr lang="en-US" altLang="zh-CN" dirty="0"/>
              <a:t>createPattern</a:t>
            </a:r>
            <a:r>
              <a:rPr lang="zh-CN" altLang="zh-CN" dirty="0"/>
              <a:t>方法。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21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87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22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19-12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drawImage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平铺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19-13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createPatternTile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平铺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74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图像裁剪</a:t>
            </a:r>
            <a:endParaRPr lang="en-US" altLang="zh-CN" dirty="0" smtClean="0"/>
          </a:p>
          <a:p>
            <a:pPr lvl="1"/>
            <a:r>
              <a:rPr lang="zh-CN" altLang="zh-CN" dirty="0"/>
              <a:t>使用</a:t>
            </a:r>
            <a:r>
              <a:rPr lang="en-US" altLang="zh-CN" dirty="0"/>
              <a:t>Canvas</a:t>
            </a:r>
            <a:r>
              <a:rPr lang="zh-CN" altLang="zh-CN" dirty="0"/>
              <a:t>绘制图像时，经常只需要保留图像的一部分，使用</a:t>
            </a:r>
            <a:r>
              <a:rPr lang="en-US" altLang="zh-CN" dirty="0"/>
              <a:t>Canvas API</a:t>
            </a:r>
            <a:r>
              <a:rPr lang="zh-CN" altLang="zh-CN" dirty="0"/>
              <a:t>自带的图像裁剪功能可以实现这一功能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使用</a:t>
            </a:r>
            <a:r>
              <a:rPr lang="en-US" altLang="zh-CN" dirty="0"/>
              <a:t>CanvasRenderingContext2D</a:t>
            </a:r>
            <a:r>
              <a:rPr lang="zh-CN" altLang="zh-CN" dirty="0"/>
              <a:t>的</a:t>
            </a:r>
            <a:r>
              <a:rPr lang="en-US" altLang="zh-CN" dirty="0"/>
              <a:t>clip</a:t>
            </a:r>
            <a:r>
              <a:rPr lang="zh-CN" altLang="zh-CN" dirty="0"/>
              <a:t>方法实现</a:t>
            </a:r>
            <a:r>
              <a:rPr lang="en-US" altLang="zh-CN" dirty="0"/>
              <a:t>Canvas</a:t>
            </a:r>
            <a:r>
              <a:rPr lang="zh-CN" altLang="zh-CN" dirty="0"/>
              <a:t>元素的图像裁剪</a:t>
            </a:r>
            <a:r>
              <a:rPr lang="zh-CN" altLang="zh-CN" dirty="0" smtClean="0"/>
              <a:t>功能</a:t>
            </a:r>
            <a:r>
              <a:rPr lang="zh-CN" altLang="en-US" dirty="0" smtClean="0"/>
              <a:t>，具体</a:t>
            </a:r>
            <a:r>
              <a:rPr lang="zh-CN" altLang="zh-CN" dirty="0" smtClean="0"/>
              <a:t>步骤如下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/>
              <a:t>将需要从图像上裁剪的区域定义成</a:t>
            </a:r>
            <a:r>
              <a:rPr lang="en-US" altLang="zh-CN" dirty="0"/>
              <a:t>Canvas</a:t>
            </a:r>
            <a:r>
              <a:rPr lang="zh-CN" altLang="zh-CN" dirty="0"/>
              <a:t>上的</a:t>
            </a:r>
            <a:r>
              <a:rPr lang="zh-CN" altLang="zh-CN" dirty="0" smtClean="0"/>
              <a:t>路径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/>
              <a:t>ConvasRenderingContext2D</a:t>
            </a:r>
            <a:r>
              <a:rPr lang="zh-CN" altLang="zh-CN" dirty="0"/>
              <a:t>的</a:t>
            </a:r>
            <a:r>
              <a:rPr lang="en-US" altLang="zh-CN" dirty="0"/>
              <a:t>clip()</a:t>
            </a:r>
            <a:r>
              <a:rPr lang="zh-CN" altLang="zh-CN" dirty="0"/>
              <a:t>方法把路径裁剪</a:t>
            </a:r>
            <a:r>
              <a:rPr lang="zh-CN" altLang="zh-CN" dirty="0" smtClean="0"/>
              <a:t>下来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pPr lvl="2"/>
            <a:r>
              <a:rPr lang="zh-CN" altLang="zh-CN" dirty="0" smtClean="0"/>
              <a:t>绘制</a:t>
            </a:r>
            <a:r>
              <a:rPr lang="zh-CN" altLang="zh-CN" dirty="0"/>
              <a:t>图像，只有被</a:t>
            </a:r>
            <a:r>
              <a:rPr lang="en-US" altLang="zh-CN" dirty="0"/>
              <a:t>clip()</a:t>
            </a:r>
            <a:r>
              <a:rPr lang="zh-CN" altLang="zh-CN" dirty="0"/>
              <a:t>方法裁剪的路径覆盖的部分才会被显示出来。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93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像素处理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Canvas </a:t>
            </a:r>
            <a:r>
              <a:rPr lang="en-US" altLang="zh-CN" dirty="0"/>
              <a:t>API</a:t>
            </a:r>
            <a:r>
              <a:rPr lang="zh-CN" altLang="zh-CN" dirty="0" smtClean="0"/>
              <a:t>能获取</a:t>
            </a:r>
            <a:r>
              <a:rPr lang="zh-CN" altLang="zh-CN" dirty="0"/>
              <a:t>图像中的每一个像素</a:t>
            </a:r>
            <a:r>
              <a:rPr lang="zh-CN" altLang="zh-CN" dirty="0" smtClean="0"/>
              <a:t>，得到</a:t>
            </a:r>
            <a:r>
              <a:rPr lang="zh-CN" altLang="zh-CN" dirty="0"/>
              <a:t>该像素的</a:t>
            </a:r>
            <a:r>
              <a:rPr lang="en-US" altLang="zh-CN" dirty="0"/>
              <a:t>RGBA</a:t>
            </a:r>
            <a:r>
              <a:rPr lang="zh-CN" altLang="zh-CN" dirty="0"/>
              <a:t>值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使用图形上下文对象的</a:t>
            </a:r>
            <a:r>
              <a:rPr lang="en-US" altLang="zh-CN" dirty="0"/>
              <a:t>getImageData</a:t>
            </a:r>
            <a:r>
              <a:rPr lang="zh-CN" altLang="zh-CN" dirty="0"/>
              <a:t>方法来获取图像中的像素，该方法的定义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var imageData = context.getImageData(sx, sy. sw, sh)</a:t>
            </a:r>
            <a:r>
              <a:rPr lang="zh-CN" altLang="zh-CN" dirty="0" smtClean="0"/>
              <a:t>：</a:t>
            </a:r>
            <a:r>
              <a:rPr lang="en-US" altLang="zh-CN" dirty="0" err="1" smtClean="0"/>
              <a:t>sx</a:t>
            </a:r>
            <a:r>
              <a:rPr lang="zh-CN" altLang="zh-CN" dirty="0"/>
              <a:t>，</a:t>
            </a:r>
            <a:r>
              <a:rPr lang="en-US" altLang="zh-CN" dirty="0"/>
              <a:t>sy</a:t>
            </a:r>
            <a:r>
              <a:rPr lang="zh-CN" altLang="zh-CN" dirty="0"/>
              <a:t>分别表示获取区域的起点横坐标、起点纵坐标，</a:t>
            </a:r>
            <a:r>
              <a:rPr lang="en-US" altLang="zh-CN" dirty="0"/>
              <a:t>sw</a:t>
            </a:r>
            <a:r>
              <a:rPr lang="zh-CN" altLang="zh-CN" dirty="0"/>
              <a:t>、</a:t>
            </a:r>
            <a:r>
              <a:rPr lang="en-US" altLang="zh-CN" dirty="0"/>
              <a:t>sh</a:t>
            </a:r>
            <a:r>
              <a:rPr lang="zh-CN" altLang="zh-CN" dirty="0"/>
              <a:t>分别表示所获取区域宽度和高度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context.putImageData(imagedata, dx, dy[, dirtyX, dirty, dirtyWidth, dirtyHeight])</a:t>
            </a:r>
            <a:r>
              <a:rPr lang="zh-CN" altLang="zh-CN" dirty="0" smtClean="0"/>
              <a:t>：</a:t>
            </a:r>
            <a:r>
              <a:rPr lang="en-US" altLang="zh-CN" dirty="0" err="1" smtClean="0"/>
              <a:t>imageData</a:t>
            </a:r>
            <a:r>
              <a:rPr lang="zh-CN" altLang="zh-CN" dirty="0"/>
              <a:t>为前面所述的像素数组，</a:t>
            </a:r>
            <a:r>
              <a:rPr lang="en-US" altLang="zh-CN" dirty="0"/>
              <a:t>dx</a:t>
            </a:r>
            <a:r>
              <a:rPr lang="zh-CN" altLang="zh-CN" dirty="0"/>
              <a:t>、</a:t>
            </a:r>
            <a:r>
              <a:rPr lang="en-US" altLang="zh-CN" dirty="0"/>
              <a:t>dy</a:t>
            </a:r>
            <a:r>
              <a:rPr lang="zh-CN" altLang="zh-CN" dirty="0"/>
              <a:t>分别表示重绘图像的起点横坐标、起点纵坐标。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7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位图输出</a:t>
            </a:r>
            <a:endParaRPr lang="en-US" altLang="zh-CN" dirty="0" smtClean="0"/>
          </a:p>
          <a:p>
            <a:pPr lvl="1"/>
            <a:r>
              <a:rPr lang="zh-CN" altLang="zh-CN" dirty="0"/>
              <a:t>当程序</a:t>
            </a:r>
            <a:r>
              <a:rPr lang="en-US" altLang="zh-CN" dirty="0"/>
              <a:t>CanvasRenderingContext2D</a:t>
            </a:r>
            <a:r>
              <a:rPr lang="zh-CN" altLang="zh-CN" dirty="0"/>
              <a:t>通过</a:t>
            </a:r>
            <a:r>
              <a:rPr lang="en-US" altLang="zh-CN" dirty="0"/>
              <a:t>CanvasRenderingContext2D</a:t>
            </a:r>
            <a:r>
              <a:rPr lang="zh-CN" altLang="zh-CN" dirty="0"/>
              <a:t>在</a:t>
            </a:r>
            <a:r>
              <a:rPr lang="en-US" altLang="zh-CN" dirty="0"/>
              <a:t>Canvas</a:t>
            </a:r>
            <a:r>
              <a:rPr lang="zh-CN" altLang="zh-CN" dirty="0"/>
              <a:t>上绘图完成后，通常会需要将该图形或图像输出保存到文件中，可以调用</a:t>
            </a:r>
            <a:r>
              <a:rPr lang="en-US" altLang="zh-CN" dirty="0"/>
              <a:t>Canvas</a:t>
            </a:r>
            <a:r>
              <a:rPr lang="zh-CN" altLang="zh-CN" dirty="0"/>
              <a:t>提供的</a:t>
            </a:r>
            <a:r>
              <a:rPr lang="en-US" altLang="zh-CN" dirty="0"/>
              <a:t>toDataURL()</a:t>
            </a:r>
            <a:r>
              <a:rPr lang="zh-CN" altLang="zh-CN" dirty="0"/>
              <a:t>方法输出位图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toDataURL</a:t>
            </a:r>
            <a:r>
              <a:rPr lang="zh-CN" altLang="zh-CN" dirty="0"/>
              <a:t>方法的用法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toDataURL(string type)</a:t>
            </a:r>
            <a:r>
              <a:rPr lang="zh-CN" altLang="zh-CN" dirty="0"/>
              <a:t>：该方法把</a:t>
            </a:r>
            <a:r>
              <a:rPr lang="en-US" altLang="zh-CN" dirty="0"/>
              <a:t>Canvas</a:t>
            </a:r>
            <a:r>
              <a:rPr lang="zh-CN" altLang="zh-CN" dirty="0"/>
              <a:t>对应的位图编码成</a:t>
            </a:r>
            <a:r>
              <a:rPr lang="en-US" altLang="zh-CN" dirty="0"/>
              <a:t>DataURL</a:t>
            </a:r>
            <a:r>
              <a:rPr lang="zh-CN" altLang="zh-CN" dirty="0"/>
              <a:t>格式的字符串。其中参数</a:t>
            </a:r>
            <a:r>
              <a:rPr lang="en-US" altLang="zh-CN" dirty="0"/>
              <a:t>type</a:t>
            </a:r>
            <a:r>
              <a:rPr lang="zh-CN" altLang="zh-CN" dirty="0"/>
              <a:t>是一个形如</a:t>
            </a:r>
            <a:r>
              <a:rPr lang="en-US" altLang="zh-CN" dirty="0"/>
              <a:t>image/png</a:t>
            </a:r>
            <a:r>
              <a:rPr lang="zh-CN" altLang="zh-CN" dirty="0"/>
              <a:t>格式的</a:t>
            </a:r>
            <a:r>
              <a:rPr lang="en-US" altLang="zh-CN" dirty="0"/>
              <a:t>MIME</a:t>
            </a:r>
            <a:r>
              <a:rPr lang="zh-CN" altLang="zh-CN" dirty="0"/>
              <a:t>字符串。</a:t>
            </a:r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77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坐标变换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 smtClean="0"/>
              <a:t>提供坐标变换支持</a:t>
            </a:r>
            <a:r>
              <a:rPr lang="zh-CN" altLang="en-US" dirty="0" smtClean="0"/>
              <a:t>，</a:t>
            </a:r>
            <a:r>
              <a:rPr lang="zh-CN" altLang="zh-CN" dirty="0" smtClean="0"/>
              <a:t>通过</a:t>
            </a:r>
            <a:r>
              <a:rPr lang="zh-CN" altLang="zh-CN" dirty="0"/>
              <a:t>使用坐标变换，</a:t>
            </a:r>
            <a:r>
              <a:rPr lang="en-US" altLang="zh-CN" dirty="0"/>
              <a:t>Web</a:t>
            </a:r>
            <a:r>
              <a:rPr lang="zh-CN" altLang="zh-CN" dirty="0"/>
              <a:t>前端开发者无须繁琐地计算每个点的坐标，只需对坐标系统进行整体变换即可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支持的坐标变换有平移、缩放和旋转三种操作，对应的方法分别为</a:t>
            </a:r>
            <a:r>
              <a:rPr lang="en-US" altLang="zh-CN" dirty="0"/>
              <a:t>translate()</a:t>
            </a:r>
            <a:r>
              <a:rPr lang="zh-CN" altLang="zh-CN" dirty="0"/>
              <a:t>，</a:t>
            </a:r>
            <a:r>
              <a:rPr lang="en-US" altLang="zh-CN" dirty="0"/>
              <a:t>scale()</a:t>
            </a:r>
            <a:r>
              <a:rPr lang="zh-CN" altLang="zh-CN" dirty="0"/>
              <a:t>和</a:t>
            </a:r>
            <a:r>
              <a:rPr lang="en-US" altLang="zh-CN" dirty="0"/>
              <a:t>rotate</a:t>
            </a:r>
            <a:r>
              <a:rPr lang="en-US" altLang="zh-CN" dirty="0" smtClean="0"/>
              <a:t>()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translate(float dx, foat dy)</a:t>
            </a:r>
            <a:r>
              <a:rPr lang="zh-CN" altLang="zh-CN" dirty="0"/>
              <a:t>：用作平移坐标</a:t>
            </a:r>
            <a:r>
              <a:rPr lang="zh-CN" altLang="zh-CN" dirty="0" smtClean="0"/>
              <a:t>系统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scale(float sx, float sy)</a:t>
            </a:r>
            <a:r>
              <a:rPr lang="zh-CN" altLang="zh-CN" dirty="0"/>
              <a:t>：缩放坐标</a:t>
            </a:r>
            <a:r>
              <a:rPr lang="zh-CN" altLang="zh-CN" dirty="0" smtClean="0"/>
              <a:t>系统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rotate(float angle)</a:t>
            </a:r>
            <a:r>
              <a:rPr lang="zh-CN" altLang="zh-CN" dirty="0"/>
              <a:t>：旋转坐标系统。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3.1</a:t>
            </a:r>
            <a:r>
              <a:rPr lang="zh-CN" altLang="en-US" dirty="0" smtClean="0"/>
              <a:t>坐标变换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06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坐标变换</a:t>
            </a:r>
            <a:endParaRPr lang="en-US" altLang="zh-CN" dirty="0"/>
          </a:p>
          <a:p>
            <a:pPr lvl="1"/>
            <a:r>
              <a:rPr lang="en-US" altLang="zh-CN" dirty="0" smtClean="0"/>
              <a:t>CanvasRenderingContext2D</a:t>
            </a:r>
            <a:r>
              <a:rPr lang="zh-CN" altLang="zh-CN" dirty="0" smtClean="0"/>
              <a:t>提供两</a:t>
            </a:r>
            <a:r>
              <a:rPr lang="zh-CN" altLang="en-US" dirty="0" smtClean="0"/>
              <a:t>种</a:t>
            </a:r>
            <a:r>
              <a:rPr lang="zh-CN" altLang="zh-CN" dirty="0" smtClean="0"/>
              <a:t>方法</a:t>
            </a:r>
            <a:r>
              <a:rPr lang="zh-CN" altLang="zh-CN" dirty="0"/>
              <a:t>来保存、恢复绘图</a:t>
            </a:r>
            <a:r>
              <a:rPr lang="zh-CN" altLang="zh-CN" dirty="0" smtClean="0"/>
              <a:t>状态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save()</a:t>
            </a:r>
            <a:r>
              <a:rPr lang="zh-CN" altLang="zh-CN" dirty="0"/>
              <a:t>：保存当前的绘图</a:t>
            </a:r>
            <a:r>
              <a:rPr lang="zh-CN" altLang="zh-CN" dirty="0" smtClean="0"/>
              <a:t>状态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pPr lvl="2"/>
            <a:r>
              <a:rPr lang="en-US" altLang="zh-CN" dirty="0" smtClean="0"/>
              <a:t>restore</a:t>
            </a:r>
            <a:r>
              <a:rPr lang="en-US" altLang="zh-CN" dirty="0"/>
              <a:t>()</a:t>
            </a:r>
            <a:r>
              <a:rPr lang="zh-CN" altLang="zh-CN" dirty="0"/>
              <a:t>：恢复之前保存的绘图状态。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27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3.1</a:t>
            </a:r>
            <a:r>
              <a:rPr lang="zh-CN" altLang="en-US" dirty="0" smtClean="0"/>
              <a:t>坐标变换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82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28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19-17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：平移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19-18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：缩放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19-19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：旋转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19-20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坐标变换综合使用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3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矩阵变换</a:t>
            </a:r>
            <a:endParaRPr lang="en-US" altLang="zh-CN" dirty="0" smtClean="0"/>
          </a:p>
          <a:p>
            <a:pPr lvl="1"/>
            <a:r>
              <a:rPr lang="zh-CN" altLang="zh-CN" dirty="0"/>
              <a:t>矩阵变换是</a:t>
            </a:r>
            <a:r>
              <a:rPr lang="en-US" altLang="zh-CN" dirty="0"/>
              <a:t>CanvasRenderingContext2D</a:t>
            </a:r>
            <a:r>
              <a:rPr lang="zh-CN" altLang="zh-CN" dirty="0"/>
              <a:t>提供的一个更通用的坐标变换方法</a:t>
            </a:r>
            <a:r>
              <a:rPr lang="en-US" altLang="zh-CN" dirty="0"/>
              <a:t>transform()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矩阵变换方法的具体使用方法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transform(m11, m12, m21, m22, dx, dy)</a:t>
            </a:r>
            <a:r>
              <a:rPr lang="zh-CN" altLang="zh-CN" dirty="0"/>
              <a:t>：这是一个基于矩阵的变换方法。其中前</a:t>
            </a:r>
            <a:r>
              <a:rPr lang="en-US" altLang="zh-CN" dirty="0"/>
              <a:t>4</a:t>
            </a:r>
            <a:r>
              <a:rPr lang="zh-CN" altLang="zh-CN" dirty="0"/>
              <a:t>个参数组成变换矩阵；</a:t>
            </a:r>
            <a:r>
              <a:rPr lang="en-US" altLang="zh-CN" dirty="0"/>
              <a:t>dx, dy</a:t>
            </a:r>
            <a:r>
              <a:rPr lang="zh-CN" altLang="zh-CN" dirty="0"/>
              <a:t>负责对坐标系统进行平移。</a:t>
            </a:r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29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3.2</a:t>
            </a:r>
            <a:r>
              <a:rPr lang="zh-CN" altLang="en-US" dirty="0" smtClean="0"/>
              <a:t>矩阵变换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19" y="3721596"/>
            <a:ext cx="4304762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基本原理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元素在页面上提供一块像画布一样无色透明的区域，可通过</a:t>
            </a:r>
            <a:r>
              <a:rPr lang="en-US" altLang="zh-CN" dirty="0"/>
              <a:t>Javascript</a:t>
            </a:r>
            <a:r>
              <a:rPr lang="zh-CN" altLang="zh-CN" dirty="0"/>
              <a:t>脚本绘制图形。</a:t>
            </a:r>
          </a:p>
          <a:p>
            <a:pPr lvl="1"/>
            <a:r>
              <a:rPr lang="zh-CN" altLang="zh-CN" dirty="0"/>
              <a:t>在</a:t>
            </a:r>
            <a:r>
              <a:rPr lang="en-US" altLang="zh-CN" dirty="0"/>
              <a:t>HTML</a:t>
            </a:r>
            <a:r>
              <a:rPr lang="zh-CN" altLang="zh-CN" dirty="0"/>
              <a:t>页面上定义</a:t>
            </a:r>
            <a:r>
              <a:rPr lang="en-US" altLang="zh-CN" dirty="0"/>
              <a:t>Canvas</a:t>
            </a:r>
            <a:r>
              <a:rPr lang="zh-CN" altLang="zh-CN" dirty="0"/>
              <a:t>元素除了可以指定</a:t>
            </a:r>
            <a:r>
              <a:rPr lang="en-US" altLang="zh-CN" dirty="0"/>
              <a:t>id</a:t>
            </a:r>
            <a:r>
              <a:rPr lang="zh-CN" altLang="zh-CN" dirty="0"/>
              <a:t>、</a:t>
            </a:r>
            <a:r>
              <a:rPr lang="en-US" altLang="zh-CN" dirty="0"/>
              <a:t>style</a:t>
            </a:r>
            <a:r>
              <a:rPr lang="zh-CN" altLang="zh-CN" dirty="0"/>
              <a:t>、</a:t>
            </a:r>
            <a:r>
              <a:rPr lang="en-US" altLang="zh-CN" dirty="0"/>
              <a:t>class</a:t>
            </a:r>
            <a:r>
              <a:rPr lang="zh-CN" altLang="zh-CN" dirty="0"/>
              <a:t>、</a:t>
            </a:r>
            <a:r>
              <a:rPr lang="en-US" altLang="zh-CN" dirty="0"/>
              <a:t>hidden</a:t>
            </a:r>
            <a:r>
              <a:rPr lang="zh-CN" altLang="zh-CN" dirty="0"/>
              <a:t>等通用属性之外，还可以指定以下</a:t>
            </a:r>
            <a:r>
              <a:rPr lang="en-US" altLang="zh-CN" dirty="0"/>
              <a:t>2</a:t>
            </a:r>
            <a:r>
              <a:rPr lang="zh-CN" altLang="zh-CN" dirty="0"/>
              <a:t>个</a:t>
            </a:r>
            <a:r>
              <a:rPr lang="zh-CN" altLang="zh-CN" dirty="0" smtClean="0"/>
              <a:t>属性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height</a:t>
            </a:r>
            <a:r>
              <a:rPr lang="zh-CN" altLang="zh-CN" dirty="0"/>
              <a:t>：设置画布组件的高度。</a:t>
            </a:r>
          </a:p>
          <a:p>
            <a:pPr lvl="2"/>
            <a:r>
              <a:rPr lang="en-US" altLang="zh-CN" dirty="0"/>
              <a:t>width</a:t>
            </a:r>
            <a:r>
              <a:rPr lang="zh-CN" altLang="zh-CN" dirty="0"/>
              <a:t>：设置画布组件的宽度。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1.1 Canvas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7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设置阴影</a:t>
            </a:r>
            <a:endParaRPr lang="en-US" altLang="zh-CN" dirty="0" smtClean="0"/>
          </a:p>
          <a:p>
            <a:pPr lvl="1"/>
            <a:r>
              <a:rPr lang="zh-CN" altLang="zh-CN" dirty="0"/>
              <a:t>阴影是图形展示中不可或缺的效果，经常在</a:t>
            </a:r>
            <a:r>
              <a:rPr lang="en-US" altLang="zh-CN" dirty="0"/>
              <a:t>Web</a:t>
            </a:r>
            <a:r>
              <a:rPr lang="zh-CN" altLang="zh-CN" dirty="0"/>
              <a:t>和图形设计中使用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在画布中创建阴影效果是相对较简单的，它可以通过</a:t>
            </a:r>
            <a:r>
              <a:rPr lang="en-US" altLang="zh-CN" dirty="0"/>
              <a:t>4</a:t>
            </a:r>
            <a:r>
              <a:rPr lang="zh-CN" altLang="zh-CN" dirty="0"/>
              <a:t>个全局属性进行</a:t>
            </a:r>
            <a:r>
              <a:rPr lang="zh-CN" altLang="zh-CN" dirty="0" smtClean="0"/>
              <a:t>控制</a:t>
            </a:r>
            <a:r>
              <a:rPr lang="zh-CN" altLang="en-US" dirty="0" smtClean="0"/>
              <a:t>，</a:t>
            </a:r>
            <a:r>
              <a:rPr lang="zh-CN" altLang="zh-CN" dirty="0" smtClean="0"/>
              <a:t>具体如下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shadowBlur</a:t>
            </a:r>
            <a:r>
              <a:rPr lang="zh-CN" altLang="zh-CN" dirty="0"/>
              <a:t>：设置阴影的模糊度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pPr lvl="2"/>
            <a:r>
              <a:rPr lang="en-US" altLang="zh-CN" dirty="0"/>
              <a:t>shadowColor</a:t>
            </a:r>
            <a:r>
              <a:rPr lang="zh-CN" altLang="zh-CN" dirty="0"/>
              <a:t>：设置阴影的颜色。</a:t>
            </a:r>
          </a:p>
          <a:p>
            <a:pPr lvl="2"/>
            <a:r>
              <a:rPr lang="en-US" altLang="zh-CN" dirty="0"/>
              <a:t>shadowOffsetX</a:t>
            </a:r>
            <a:r>
              <a:rPr lang="zh-CN" altLang="zh-CN" dirty="0"/>
              <a:t>：设置阴影</a:t>
            </a:r>
            <a:r>
              <a:rPr lang="en-US" altLang="zh-CN" dirty="0"/>
              <a:t>X</a:t>
            </a:r>
            <a:r>
              <a:rPr lang="zh-CN" altLang="zh-CN" dirty="0"/>
              <a:t>方向的偏移。</a:t>
            </a:r>
          </a:p>
          <a:p>
            <a:pPr lvl="2"/>
            <a:r>
              <a:rPr lang="en-US" altLang="zh-CN" dirty="0"/>
              <a:t>shadowOffsetY</a:t>
            </a:r>
            <a:r>
              <a:rPr lang="zh-CN" altLang="zh-CN" dirty="0"/>
              <a:t>：设置阴影</a:t>
            </a:r>
            <a:r>
              <a:rPr lang="en-US" altLang="zh-CN" dirty="0"/>
              <a:t>Y</a:t>
            </a:r>
            <a:r>
              <a:rPr lang="zh-CN" altLang="zh-CN" dirty="0"/>
              <a:t>方向的偏移。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30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3.3</a:t>
            </a:r>
            <a:r>
              <a:rPr lang="zh-CN" altLang="en-US" dirty="0" smtClean="0"/>
              <a:t>设置阴影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4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叠加风格</a:t>
            </a:r>
            <a:endParaRPr lang="en-US" altLang="zh-CN" dirty="0" smtClean="0"/>
          </a:p>
          <a:p>
            <a:pPr lvl="1"/>
            <a:r>
              <a:rPr lang="en-US" altLang="zh-CN" dirty="0"/>
              <a:t>CanvasRebderingContext2D</a:t>
            </a:r>
            <a:r>
              <a:rPr lang="zh-CN" altLang="zh-CN" dirty="0"/>
              <a:t>绘图时，后面绘制的图形会默认完全覆盖在前面绘制的图形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特殊情况下需要</a:t>
            </a:r>
            <a:r>
              <a:rPr lang="zh-CN" altLang="zh-CN" dirty="0"/>
              <a:t>其他叠加风格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可</a:t>
            </a:r>
            <a:r>
              <a:rPr lang="zh-CN" altLang="zh-CN" dirty="0" smtClean="0"/>
              <a:t>修改</a:t>
            </a:r>
            <a:r>
              <a:rPr lang="en-US" altLang="zh-CN" dirty="0"/>
              <a:t>CanvasRebderingContext2D</a:t>
            </a:r>
            <a:r>
              <a:rPr lang="zh-CN" altLang="zh-CN" dirty="0"/>
              <a:t>的</a:t>
            </a:r>
            <a:r>
              <a:rPr lang="en-US" altLang="zh-CN" dirty="0"/>
              <a:t>globalCompositeOperation</a:t>
            </a:r>
            <a:r>
              <a:rPr lang="zh-CN" altLang="zh-CN" dirty="0"/>
              <a:t>属性来实现。</a:t>
            </a:r>
            <a:endParaRPr lang="en-US" altLang="zh-CN" dirty="0" smtClean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31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3.4</a:t>
            </a:r>
            <a:r>
              <a:rPr lang="zh-CN" altLang="en-US" dirty="0" smtClean="0"/>
              <a:t>叠加风格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3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叠加风格</a:t>
            </a:r>
            <a:endParaRPr lang="en-US" altLang="zh-CN" dirty="0"/>
          </a:p>
          <a:p>
            <a:pPr lvl="1"/>
            <a:r>
              <a:rPr lang="en-US" altLang="zh-CN" dirty="0" err="1" smtClean="0"/>
              <a:t>globalCompositeOperation</a:t>
            </a:r>
            <a:r>
              <a:rPr lang="zh-CN" altLang="en-US" dirty="0" smtClean="0"/>
              <a:t>各</a:t>
            </a:r>
            <a:r>
              <a:rPr lang="zh-CN" altLang="zh-CN" dirty="0" smtClean="0"/>
              <a:t>属性</a:t>
            </a:r>
            <a:r>
              <a:rPr lang="zh-CN" altLang="en-US" dirty="0" smtClean="0"/>
              <a:t>如表所示：</a:t>
            </a:r>
            <a:endParaRPr lang="en-US" altLang="zh-CN" dirty="0" smtClean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32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3.4</a:t>
            </a:r>
            <a:r>
              <a:rPr lang="zh-CN" altLang="en-US" dirty="0" smtClean="0"/>
              <a:t>叠加风格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90" y="2201010"/>
            <a:ext cx="5247619" cy="3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线性渐变</a:t>
            </a:r>
            <a:endParaRPr lang="en-US" altLang="zh-CN" dirty="0" smtClean="0"/>
          </a:p>
          <a:p>
            <a:pPr lvl="1"/>
            <a:r>
              <a:rPr lang="zh-CN" altLang="zh-CN" dirty="0"/>
              <a:t>线性渐变方法的具体使用方法如下所</a:t>
            </a:r>
            <a:r>
              <a:rPr lang="zh-CN" altLang="zh-CN" dirty="0" smtClean="0"/>
              <a:t>示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createLinearGradient(float xStart, float yStart, float xEnd, float yEnd)</a:t>
            </a:r>
            <a:r>
              <a:rPr lang="zh-CN" altLang="zh-CN" dirty="0"/>
              <a:t>：四个参数分别表示渐变开始横坐标、渐变开始纵坐标、渐变结束横坐标、渐变结束纵坐标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3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线性渐变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线性渐变使用步骤如下所示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 smtClean="0"/>
              <a:t>CanvasRenderingContext2D</a:t>
            </a:r>
            <a:r>
              <a:rPr lang="zh-CN" altLang="zh-CN" dirty="0" smtClean="0"/>
              <a:t>的</a:t>
            </a:r>
            <a:r>
              <a:rPr lang="en-US" altLang="zh-CN" dirty="0" err="1" smtClean="0"/>
              <a:t>createLinearGradient</a:t>
            </a:r>
            <a:r>
              <a:rPr lang="en-US" altLang="zh-CN" dirty="0" smtClean="0"/>
              <a:t>(float </a:t>
            </a:r>
            <a:r>
              <a:rPr lang="en-US" altLang="zh-CN" dirty="0" err="1" smtClean="0"/>
              <a:t>xStart</a:t>
            </a:r>
            <a:r>
              <a:rPr lang="en-US" altLang="zh-CN" dirty="0" smtClean="0"/>
              <a:t>, float </a:t>
            </a:r>
            <a:r>
              <a:rPr lang="en-US" altLang="zh-CN" dirty="0" err="1" smtClean="0"/>
              <a:t>yStart</a:t>
            </a:r>
            <a:r>
              <a:rPr lang="en-US" altLang="zh-CN" dirty="0" smtClean="0"/>
              <a:t>, float </a:t>
            </a:r>
            <a:r>
              <a:rPr lang="en-US" altLang="zh-CN" dirty="0" err="1" smtClean="0"/>
              <a:t>xEnd</a:t>
            </a:r>
            <a:r>
              <a:rPr lang="en-US" altLang="zh-CN" dirty="0" smtClean="0"/>
              <a:t>, float </a:t>
            </a:r>
            <a:r>
              <a:rPr lang="en-US" altLang="zh-CN" dirty="0" err="1" smtClean="0"/>
              <a:t>yEnd</a:t>
            </a:r>
            <a:r>
              <a:rPr lang="en-US" altLang="zh-CN" dirty="0" smtClean="0"/>
              <a:t>)</a:t>
            </a:r>
            <a:r>
              <a:rPr lang="zh-CN" altLang="zh-CN" dirty="0" smtClean="0"/>
              <a:t>方法创建一个线性渐变，该方法返回一个</a:t>
            </a:r>
            <a:r>
              <a:rPr lang="en-US" altLang="zh-CN" dirty="0" err="1" smtClean="0"/>
              <a:t>CanvasGradient</a:t>
            </a:r>
            <a:r>
              <a:rPr lang="zh-CN" altLang="zh-CN" dirty="0" smtClean="0"/>
              <a:t>对象</a:t>
            </a:r>
            <a:r>
              <a:rPr lang="zh-CN" altLang="en-US" dirty="0" smtClean="0"/>
              <a:t>。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 err="1" smtClean="0"/>
              <a:t>CanvasGradient</a:t>
            </a:r>
            <a:r>
              <a:rPr lang="zh-CN" altLang="zh-CN" dirty="0" smtClean="0"/>
              <a:t>对象的</a:t>
            </a:r>
            <a:r>
              <a:rPr lang="en-US" altLang="zh-CN" dirty="0" err="1" smtClean="0"/>
              <a:t>addColorStop</a:t>
            </a:r>
            <a:r>
              <a:rPr lang="en-US" altLang="zh-CN" dirty="0" smtClean="0"/>
              <a:t>(float offset, string color)</a:t>
            </a:r>
            <a:r>
              <a:rPr lang="zh-CN" altLang="zh-CN" dirty="0" smtClean="0"/>
              <a:t>方法向线性渐变中添加颜色。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将</a:t>
            </a:r>
            <a:r>
              <a:rPr lang="en-US" altLang="zh-CN" dirty="0" err="1" smtClean="0"/>
              <a:t>CanvasGradient</a:t>
            </a:r>
            <a:r>
              <a:rPr lang="zh-CN" altLang="zh-CN" dirty="0" smtClean="0"/>
              <a:t>对象赋值给</a:t>
            </a:r>
            <a:r>
              <a:rPr lang="en-US" altLang="zh-CN" dirty="0" smtClean="0"/>
              <a:t>CanvasRenderingContext2D</a:t>
            </a:r>
            <a:r>
              <a:rPr lang="zh-CN" altLang="zh-CN" dirty="0" smtClean="0"/>
              <a:t>的</a:t>
            </a:r>
            <a:r>
              <a:rPr lang="en-US" altLang="zh-CN" dirty="0" err="1" smtClean="0"/>
              <a:t>fillStyle</a:t>
            </a:r>
            <a:r>
              <a:rPr lang="zh-CN" altLang="zh-CN" dirty="0" smtClean="0"/>
              <a:t>或</a:t>
            </a:r>
            <a:r>
              <a:rPr lang="en-US" altLang="zh-CN" dirty="0" err="1" smtClean="0"/>
              <a:t>strokeStyle</a:t>
            </a:r>
            <a:r>
              <a:rPr lang="zh-CN" altLang="zh-CN" dirty="0" smtClean="0"/>
              <a:t>属性。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69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圆形渐变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圆形</a:t>
            </a:r>
            <a:r>
              <a:rPr lang="zh-CN" altLang="zh-CN" dirty="0"/>
              <a:t>渐变使用</a:t>
            </a:r>
            <a:r>
              <a:rPr lang="en-US" altLang="zh-CN" dirty="0"/>
              <a:t>createRadialGradient()</a:t>
            </a:r>
            <a:r>
              <a:rPr lang="zh-CN" altLang="zh-CN" dirty="0"/>
              <a:t>方法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createRadialGradient(float xstart, float ystart, float radiusStart, float xEnd, float yEnd, float radiusEnd)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xStart</a:t>
            </a:r>
            <a:r>
              <a:rPr lang="zh-CN" altLang="zh-CN" dirty="0"/>
              <a:t>、</a:t>
            </a:r>
            <a:r>
              <a:rPr lang="en-US" altLang="zh-CN" dirty="0"/>
              <a:t>yStart</a:t>
            </a:r>
            <a:r>
              <a:rPr lang="zh-CN" altLang="zh-CN" dirty="0"/>
              <a:t>控制渐变开始的圆圈</a:t>
            </a:r>
            <a:r>
              <a:rPr lang="zh-CN" altLang="zh-CN" dirty="0" smtClean="0"/>
              <a:t>圆心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radiusStart</a:t>
            </a:r>
            <a:r>
              <a:rPr lang="zh-CN" altLang="zh-CN" dirty="0"/>
              <a:t>控制开始圆圈的</a:t>
            </a:r>
            <a:r>
              <a:rPr lang="zh-CN" altLang="zh-CN" dirty="0" smtClean="0"/>
              <a:t>半径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xEnd</a:t>
            </a:r>
            <a:r>
              <a:rPr lang="zh-CN" altLang="zh-CN" dirty="0"/>
              <a:t>、</a:t>
            </a:r>
            <a:r>
              <a:rPr lang="en-US" altLang="zh-CN" dirty="0"/>
              <a:t>yEnd</a:t>
            </a:r>
            <a:r>
              <a:rPr lang="zh-CN" altLang="zh-CN" dirty="0"/>
              <a:t>控制渐变结束圆圈的</a:t>
            </a:r>
            <a:r>
              <a:rPr lang="zh-CN" altLang="zh-CN" dirty="0" smtClean="0"/>
              <a:t>圆心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radiusEnd</a:t>
            </a:r>
            <a:r>
              <a:rPr lang="zh-CN" altLang="zh-CN" dirty="0"/>
              <a:t>控制结束圆圈的半径。</a:t>
            </a:r>
          </a:p>
          <a:p>
            <a:pPr lvl="1"/>
            <a:endParaRPr lang="zh-CN" altLang="zh-CN" dirty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25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位图填充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提供了</a:t>
            </a:r>
            <a:r>
              <a:rPr lang="en-US" altLang="zh-CN" dirty="0"/>
              <a:t>CanvasPattern</a:t>
            </a:r>
            <a:r>
              <a:rPr lang="zh-CN" altLang="zh-CN" dirty="0"/>
              <a:t>对象用于实现位图填充，位图填充方式有填充背景和填充边框</a:t>
            </a:r>
            <a:r>
              <a:rPr lang="en-US" altLang="zh-CN" dirty="0"/>
              <a:t>2</a:t>
            </a:r>
            <a:r>
              <a:rPr lang="zh-CN" altLang="zh-CN" dirty="0" smtClean="0"/>
              <a:t>种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填充</a:t>
            </a:r>
            <a:r>
              <a:rPr lang="zh-CN" altLang="zh-CN" dirty="0"/>
              <a:t>背景已经在前面使用</a:t>
            </a:r>
            <a:r>
              <a:rPr lang="en-US" altLang="zh-CN" dirty="0"/>
              <a:t>createPattern()</a:t>
            </a:r>
            <a:r>
              <a:rPr lang="zh-CN" altLang="zh-CN" dirty="0"/>
              <a:t>方法实现图像平铺中</a:t>
            </a:r>
            <a:r>
              <a:rPr lang="zh-CN" altLang="zh-CN" dirty="0" smtClean="0"/>
              <a:t>应用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en-US" altLang="zh-CN" dirty="0"/>
              <a:t>CanvasPattern</a:t>
            </a:r>
            <a:r>
              <a:rPr lang="zh-CN" altLang="zh-CN" dirty="0"/>
              <a:t>对象既可赋值给</a:t>
            </a:r>
            <a:r>
              <a:rPr lang="en-US" altLang="zh-CN" dirty="0" err="1"/>
              <a:t>strokeStyle</a:t>
            </a:r>
            <a:r>
              <a:rPr lang="zh-CN" altLang="zh-CN" dirty="0" smtClean="0"/>
              <a:t>属性</a:t>
            </a:r>
            <a:r>
              <a:rPr lang="zh-CN" altLang="en-US" dirty="0" smtClean="0"/>
              <a:t>（</a:t>
            </a:r>
            <a:r>
              <a:rPr lang="zh-CN" altLang="zh-CN" dirty="0" smtClean="0"/>
              <a:t>作为几何</a:t>
            </a:r>
            <a:r>
              <a:rPr lang="zh-CN" altLang="zh-CN" dirty="0"/>
              <a:t>形状的</a:t>
            </a:r>
            <a:r>
              <a:rPr lang="zh-CN" altLang="zh-CN" dirty="0" smtClean="0"/>
              <a:t>边框</a:t>
            </a:r>
            <a:r>
              <a:rPr lang="zh-CN" altLang="en-US" dirty="0" smtClean="0"/>
              <a:t>）</a:t>
            </a:r>
            <a:r>
              <a:rPr lang="zh-CN" altLang="zh-CN" dirty="0" smtClean="0"/>
              <a:t>，</a:t>
            </a:r>
            <a:r>
              <a:rPr lang="zh-CN" altLang="zh-CN" dirty="0"/>
              <a:t>也可以赋值给</a:t>
            </a:r>
            <a:r>
              <a:rPr lang="en-US" altLang="zh-CN" dirty="0" err="1" smtClean="0"/>
              <a:t>fillStyle</a:t>
            </a:r>
            <a:r>
              <a:rPr lang="zh-CN" altLang="en-US" dirty="0" smtClean="0"/>
              <a:t>属性</a:t>
            </a:r>
            <a:r>
              <a:rPr lang="zh-CN" altLang="zh-CN" dirty="0" smtClean="0"/>
              <a:t>（</a:t>
            </a:r>
            <a:r>
              <a:rPr lang="zh-CN" altLang="zh-CN" dirty="0"/>
              <a:t>作为集合形状的填充）。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42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37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19-24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：线性渐变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19-25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：圆形渐变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19-26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：位图填充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12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.</a:t>
            </a:r>
            <a:r>
              <a:rPr lang="zh-CN" altLang="en-US" dirty="0" smtClean="0"/>
              <a:t>案例：用</a:t>
            </a:r>
            <a:r>
              <a:rPr lang="en-US" altLang="zh-CN" dirty="0" smtClean="0"/>
              <a:t>Canvas</a:t>
            </a:r>
            <a:r>
              <a:rPr lang="zh-CN" altLang="en-US" dirty="0" smtClean="0"/>
              <a:t>绘制统计报表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本例将综合使用文本、矩形、圆以及渐变、叠加等效果绘制“某网站用户访问来源分布饼状图”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预期</a:t>
            </a:r>
            <a:r>
              <a:rPr lang="zh-CN" altLang="zh-CN" dirty="0"/>
              <a:t>实现效果</a:t>
            </a:r>
            <a:r>
              <a:rPr lang="zh-CN" altLang="zh-CN" dirty="0" smtClean="0"/>
              <a:t>如</a:t>
            </a:r>
            <a:r>
              <a:rPr lang="zh-CN" altLang="en-US" dirty="0" smtClean="0"/>
              <a:t>下图所示：</a:t>
            </a:r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38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534404"/>
            <a:ext cx="3709523" cy="27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39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19-27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：某网站用户访问来源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8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基本原理</a:t>
            </a:r>
            <a:endParaRPr lang="en-US" altLang="zh-CN" dirty="0"/>
          </a:p>
          <a:p>
            <a:pPr lvl="1"/>
            <a:r>
              <a:rPr lang="zh-CN" altLang="zh-CN" dirty="0" smtClean="0"/>
              <a:t>在</a:t>
            </a:r>
            <a:r>
              <a:rPr lang="zh-CN" altLang="zh-CN" dirty="0"/>
              <a:t>画布上绘制图形必须经过以下三个</a:t>
            </a:r>
            <a:r>
              <a:rPr lang="zh-CN" altLang="zh-CN" dirty="0" smtClean="0"/>
              <a:t>步骤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/>
              <a:t>获取</a:t>
            </a:r>
            <a:r>
              <a:rPr lang="en-US" altLang="zh-CN" dirty="0"/>
              <a:t>Canvas</a:t>
            </a:r>
            <a:r>
              <a:rPr lang="zh-CN" altLang="zh-CN" dirty="0"/>
              <a:t>对应的</a:t>
            </a:r>
            <a:r>
              <a:rPr lang="en-US" altLang="zh-CN" dirty="0"/>
              <a:t>DOM</a:t>
            </a:r>
            <a:r>
              <a:rPr lang="zh-CN" altLang="zh-CN" dirty="0"/>
              <a:t>对象，得到一个</a:t>
            </a:r>
            <a:r>
              <a:rPr lang="en-US" altLang="zh-CN" dirty="0"/>
              <a:t>Canvas</a:t>
            </a:r>
            <a:r>
              <a:rPr lang="zh-CN" altLang="zh-CN" dirty="0"/>
              <a:t>对象。</a:t>
            </a:r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/>
              <a:t>Canvas</a:t>
            </a:r>
            <a:r>
              <a:rPr lang="zh-CN" altLang="zh-CN" dirty="0"/>
              <a:t>对象的</a:t>
            </a:r>
            <a:r>
              <a:rPr lang="en-US" altLang="zh-CN" dirty="0"/>
              <a:t>getContext()</a:t>
            </a:r>
            <a:r>
              <a:rPr lang="zh-CN" altLang="zh-CN" dirty="0"/>
              <a:t>方法，得到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</a:t>
            </a:r>
            <a:r>
              <a:rPr lang="en-US" altLang="zh-CN" baseline="-25000" dirty="0"/>
              <a:t>­</a:t>
            </a:r>
            <a:r>
              <a:rPr lang="zh-CN" altLang="zh-CN" dirty="0"/>
              <a:t>（可绘制图形）。</a:t>
            </a:r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对象方法绘图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pPr lvl="1"/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1.1 Canvas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03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BC5C-99E3-455F-B584-6EADE1693D9E}" type="slidenum">
              <a:rPr lang="zh-CN" altLang="en-US" smtClean="0"/>
              <a:pPr/>
              <a:t>40</a:t>
            </a:fld>
            <a:endParaRPr lang="en-US" altLang="zh-CN"/>
          </a:p>
        </p:txBody>
      </p:sp>
      <p:sp>
        <p:nvSpPr>
          <p:cNvPr id="14" name="标题 13"/>
          <p:cNvSpPr>
            <a:spLocks noGrp="1"/>
          </p:cNvSpPr>
          <p:nvPr>
            <p:ph type="title" idx="4294967295"/>
          </p:nvPr>
        </p:nvSpPr>
        <p:spPr>
          <a:xfrm>
            <a:off x="5436096" y="3145532"/>
            <a:ext cx="2232248" cy="473075"/>
          </a:xfrm>
        </p:spPr>
        <p:txBody>
          <a:bodyPr/>
          <a:lstStyle/>
          <a:p>
            <a:pPr algn="r"/>
            <a:r>
              <a:rPr lang="en-US" altLang="zh-CN" sz="1800" dirty="0" smtClean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Thanks</a:t>
            </a:r>
            <a:r>
              <a:rPr lang="en-US" altLang="zh-CN" sz="1800" dirty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.</a:t>
            </a:r>
            <a:endParaRPr lang="zh-CN" altLang="en-US" sz="1800" dirty="0">
              <a:solidFill>
                <a:schemeClr val="tx1"/>
              </a:solidFill>
              <a:latin typeface="Kozuka Gothic Pr6N EL" panose="020B0200000000000000" pitchFamily="34" charset="-128"/>
              <a:ea typeface="Kozuka Gothic Pr6N E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3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Canvas </a:t>
            </a:r>
            <a:r>
              <a:rPr lang="en-US" altLang="zh-CN" dirty="0" smtClean="0"/>
              <a:t>API</a:t>
            </a:r>
          </a:p>
          <a:p>
            <a:pPr lvl="1"/>
            <a:r>
              <a:rPr lang="en-US" altLang="zh-CN" dirty="0"/>
              <a:t>Canvas </a:t>
            </a:r>
            <a:r>
              <a:rPr lang="en-US" altLang="zh-CN" dirty="0" smtClean="0"/>
              <a:t>API</a:t>
            </a:r>
            <a:r>
              <a:rPr lang="zh-CN" altLang="zh-CN" dirty="0" smtClean="0"/>
              <a:t>通过</a:t>
            </a:r>
            <a:r>
              <a:rPr lang="zh-CN" altLang="zh-CN" dirty="0"/>
              <a:t>调用</a:t>
            </a:r>
            <a:r>
              <a:rPr lang="en-US" altLang="zh-CN" dirty="0"/>
              <a:t>Canvas</a:t>
            </a:r>
            <a:r>
              <a:rPr lang="zh-CN" altLang="zh-CN" dirty="0"/>
              <a:t>对象的</a:t>
            </a:r>
            <a:r>
              <a:rPr lang="en-US" altLang="zh-CN" dirty="0"/>
              <a:t>getContext()</a:t>
            </a:r>
            <a:r>
              <a:rPr lang="zh-CN" altLang="zh-CN" dirty="0"/>
              <a:t>方法获得图形对象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调用传入参数【</a:t>
            </a:r>
            <a:r>
              <a:rPr lang="en-US" altLang="zh-CN" dirty="0"/>
              <a:t>2d</a:t>
            </a:r>
            <a:r>
              <a:rPr lang="zh-CN" altLang="zh-CN" dirty="0"/>
              <a:t>】，返回的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对象就是</a:t>
            </a:r>
            <a:r>
              <a:rPr lang="en-US" altLang="zh-CN" dirty="0"/>
              <a:t>Canvas API</a:t>
            </a:r>
            <a:r>
              <a:rPr lang="zh-CN" altLang="zh-CN" dirty="0"/>
              <a:t>对象实例，叫做</a:t>
            </a:r>
            <a:r>
              <a:rPr lang="en-US" altLang="zh-CN" dirty="0"/>
              <a:t>2D</a:t>
            </a:r>
            <a:r>
              <a:rPr lang="zh-CN" altLang="zh-CN" dirty="0"/>
              <a:t>渲染上下文。</a:t>
            </a:r>
          </a:p>
          <a:p>
            <a:pPr lvl="1"/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1.1 Canvas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70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 smtClean="0"/>
              <a:t>常见的绘图方法如下：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1.2</a:t>
            </a:r>
            <a:r>
              <a:rPr lang="zh-CN" altLang="en-US" dirty="0" smtClean="0"/>
              <a:t>绘图方法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90" y="1777380"/>
            <a:ext cx="5247619" cy="3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7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7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90" y="752738"/>
            <a:ext cx="5247619" cy="4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/>
              <a:t>CanvasRenderingContext2D</a:t>
            </a:r>
            <a:r>
              <a:rPr lang="zh-CN" altLang="en-US" dirty="0"/>
              <a:t>属性功能用法</a:t>
            </a:r>
            <a:r>
              <a:rPr lang="zh-CN" altLang="en-US" dirty="0" smtClean="0"/>
              <a:t>如下：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1.3</a:t>
            </a:r>
            <a:r>
              <a:rPr lang="zh-CN" altLang="en-US" dirty="0" smtClean="0"/>
              <a:t>绘图属性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90" y="2107017"/>
            <a:ext cx="5247619" cy="2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9</a:t>
            </a:fld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90" y="900357"/>
            <a:ext cx="5247619" cy="3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演示稿（水平）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演示稿（水平）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14658</TotalTime>
  <Words>2453</Words>
  <Application>Microsoft Office PowerPoint</Application>
  <PresentationFormat>全屏显示(16:10)</PresentationFormat>
  <Paragraphs>316</Paragraphs>
  <Slides>40</Slides>
  <Notes>39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2" baseType="lpstr">
      <vt:lpstr>Kozuka Gothic Pr6N EL</vt:lpstr>
      <vt:lpstr>仿宋</vt:lpstr>
      <vt:lpstr>黑体</vt:lpstr>
      <vt:lpstr>宋体</vt:lpstr>
      <vt:lpstr>微软雅黑</vt:lpstr>
      <vt:lpstr>微软雅黑 Light</vt:lpstr>
      <vt:lpstr>幼圆</vt:lpstr>
      <vt:lpstr>Arial</vt:lpstr>
      <vt:lpstr>MS Reference Sans Serif</vt:lpstr>
      <vt:lpstr>Times New Roman</vt:lpstr>
      <vt:lpstr>Wingdings</vt:lpstr>
      <vt:lpstr>Presentation</vt:lpstr>
      <vt:lpstr>Web前端开发</vt:lpstr>
      <vt:lpstr>本章主要内容</vt:lpstr>
      <vt:lpstr>1.Canvas基础知识</vt:lpstr>
      <vt:lpstr>1.Canvas基础知识</vt:lpstr>
      <vt:lpstr>1.Canvas基础知识</vt:lpstr>
      <vt:lpstr>1.Canvas基础知识</vt:lpstr>
      <vt:lpstr>PowerPoint 演示文稿</vt:lpstr>
      <vt:lpstr>1.Canvas基础知识</vt:lpstr>
      <vt:lpstr>PowerPoint 演示文稿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PowerPoint 演示文稿</vt:lpstr>
      <vt:lpstr>2.图形绘制</vt:lpstr>
      <vt:lpstr>2.图形绘制</vt:lpstr>
      <vt:lpstr>PowerPoint 演示文稿</vt:lpstr>
      <vt:lpstr>2.图形绘制</vt:lpstr>
      <vt:lpstr>2.图形绘制</vt:lpstr>
      <vt:lpstr>2.图形绘制</vt:lpstr>
      <vt:lpstr>3.图形变换与控制</vt:lpstr>
      <vt:lpstr>3.图形变换与控制</vt:lpstr>
      <vt:lpstr>PowerPoint 演示文稿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PowerPoint 演示文稿</vt:lpstr>
      <vt:lpstr>4.案例：用Canvas绘制统计报表</vt:lpstr>
      <vt:lpstr>PowerPoint 演示文稿</vt:lpstr>
      <vt:lpstr>Thanks.</vt:lpstr>
    </vt:vector>
  </TitlesOfParts>
  <Company>NIC.HACTCM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计算机文化</dc:title>
  <dc:creator>RuanXiaolong</dc:creator>
  <cp:lastModifiedBy>阮 晓龙</cp:lastModifiedBy>
  <cp:revision>1147</cp:revision>
  <dcterms:created xsi:type="dcterms:W3CDTF">2014-02-16T08:01:44Z</dcterms:created>
  <dcterms:modified xsi:type="dcterms:W3CDTF">2018-05-13T16:59:12Z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TC060874522052</vt:lpwstr>
  </property>
</Properties>
</file>