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2"/>
  </p:notesMasterIdLst>
  <p:handoutMasterIdLst>
    <p:handoutMasterId r:id="rId73"/>
  </p:handoutMasterIdLst>
  <p:sldIdLst>
    <p:sldId id="256" r:id="rId2"/>
    <p:sldId id="258" r:id="rId3"/>
    <p:sldId id="393" r:id="rId4"/>
    <p:sldId id="748" r:id="rId5"/>
    <p:sldId id="749" r:id="rId6"/>
    <p:sldId id="665" r:id="rId7"/>
    <p:sldId id="750" r:id="rId8"/>
    <p:sldId id="751" r:id="rId9"/>
    <p:sldId id="752" r:id="rId10"/>
    <p:sldId id="754" r:id="rId11"/>
    <p:sldId id="755" r:id="rId12"/>
    <p:sldId id="756" r:id="rId13"/>
    <p:sldId id="548" r:id="rId14"/>
    <p:sldId id="757" r:id="rId15"/>
    <p:sldId id="759" r:id="rId16"/>
    <p:sldId id="760" r:id="rId17"/>
    <p:sldId id="761" r:id="rId18"/>
    <p:sldId id="762" r:id="rId19"/>
    <p:sldId id="763" r:id="rId20"/>
    <p:sldId id="765" r:id="rId21"/>
    <p:sldId id="764" r:id="rId22"/>
    <p:sldId id="766" r:id="rId23"/>
    <p:sldId id="767" r:id="rId24"/>
    <p:sldId id="768" r:id="rId25"/>
    <p:sldId id="769" r:id="rId26"/>
    <p:sldId id="770" r:id="rId27"/>
    <p:sldId id="771" r:id="rId28"/>
    <p:sldId id="772" r:id="rId29"/>
    <p:sldId id="773" r:id="rId30"/>
    <p:sldId id="774" r:id="rId31"/>
    <p:sldId id="775" r:id="rId32"/>
    <p:sldId id="776" r:id="rId33"/>
    <p:sldId id="777" r:id="rId34"/>
    <p:sldId id="778" r:id="rId35"/>
    <p:sldId id="779" r:id="rId36"/>
    <p:sldId id="780" r:id="rId37"/>
    <p:sldId id="782" r:id="rId38"/>
    <p:sldId id="781" r:id="rId39"/>
    <p:sldId id="784" r:id="rId40"/>
    <p:sldId id="785" r:id="rId41"/>
    <p:sldId id="786" r:id="rId42"/>
    <p:sldId id="787" r:id="rId43"/>
    <p:sldId id="789" r:id="rId44"/>
    <p:sldId id="788" r:id="rId45"/>
    <p:sldId id="790" r:id="rId46"/>
    <p:sldId id="791" r:id="rId47"/>
    <p:sldId id="792" r:id="rId48"/>
    <p:sldId id="794" r:id="rId49"/>
    <p:sldId id="795" r:id="rId50"/>
    <p:sldId id="796" r:id="rId51"/>
    <p:sldId id="797" r:id="rId52"/>
    <p:sldId id="798" r:id="rId53"/>
    <p:sldId id="799" r:id="rId54"/>
    <p:sldId id="800" r:id="rId55"/>
    <p:sldId id="801" r:id="rId56"/>
    <p:sldId id="802" r:id="rId57"/>
    <p:sldId id="803" r:id="rId58"/>
    <p:sldId id="806" r:id="rId59"/>
    <p:sldId id="807" r:id="rId60"/>
    <p:sldId id="808" r:id="rId61"/>
    <p:sldId id="809" r:id="rId62"/>
    <p:sldId id="810" r:id="rId63"/>
    <p:sldId id="811" r:id="rId64"/>
    <p:sldId id="812" r:id="rId65"/>
    <p:sldId id="813" r:id="rId66"/>
    <p:sldId id="814" r:id="rId67"/>
    <p:sldId id="815" r:id="rId68"/>
    <p:sldId id="804" r:id="rId69"/>
    <p:sldId id="805" r:id="rId70"/>
    <p:sldId id="390" r:id="rId71"/>
  </p:sldIdLst>
  <p:sldSz cx="9144000" cy="5715000" type="screen16x10"/>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05216" algn="l" rtl="0" eaLnBrk="0" fontAlgn="base" hangingPunct="0">
      <a:spcBef>
        <a:spcPct val="0"/>
      </a:spcBef>
      <a:spcAft>
        <a:spcPct val="0"/>
      </a:spcAft>
      <a:defRPr kern="1200">
        <a:solidFill>
          <a:schemeClr val="tx1"/>
        </a:solidFill>
        <a:latin typeface="Arial" charset="0"/>
        <a:ea typeface="+mn-ea"/>
        <a:cs typeface="+mn-cs"/>
      </a:defRPr>
    </a:lvl2pPr>
    <a:lvl3pPr marL="810433" algn="l" rtl="0" eaLnBrk="0" fontAlgn="base" hangingPunct="0">
      <a:spcBef>
        <a:spcPct val="0"/>
      </a:spcBef>
      <a:spcAft>
        <a:spcPct val="0"/>
      </a:spcAft>
      <a:defRPr kern="1200">
        <a:solidFill>
          <a:schemeClr val="tx1"/>
        </a:solidFill>
        <a:latin typeface="Arial" charset="0"/>
        <a:ea typeface="+mn-ea"/>
        <a:cs typeface="+mn-cs"/>
      </a:defRPr>
    </a:lvl3pPr>
    <a:lvl4pPr marL="1215649" algn="l" rtl="0" eaLnBrk="0" fontAlgn="base" hangingPunct="0">
      <a:spcBef>
        <a:spcPct val="0"/>
      </a:spcBef>
      <a:spcAft>
        <a:spcPct val="0"/>
      </a:spcAft>
      <a:defRPr kern="1200">
        <a:solidFill>
          <a:schemeClr val="tx1"/>
        </a:solidFill>
        <a:latin typeface="Arial" charset="0"/>
        <a:ea typeface="+mn-ea"/>
        <a:cs typeface="+mn-cs"/>
      </a:defRPr>
    </a:lvl4pPr>
    <a:lvl5pPr marL="1620865" algn="l" rtl="0" eaLnBrk="0" fontAlgn="base" hangingPunct="0">
      <a:spcBef>
        <a:spcPct val="0"/>
      </a:spcBef>
      <a:spcAft>
        <a:spcPct val="0"/>
      </a:spcAft>
      <a:defRPr kern="1200">
        <a:solidFill>
          <a:schemeClr val="tx1"/>
        </a:solidFill>
        <a:latin typeface="Arial" charset="0"/>
        <a:ea typeface="+mn-ea"/>
        <a:cs typeface="+mn-cs"/>
      </a:defRPr>
    </a:lvl5pPr>
    <a:lvl6pPr marL="2026082" algn="l" defTabSz="810433" rtl="0" eaLnBrk="1" latinLnBrk="0" hangingPunct="1">
      <a:defRPr kern="1200">
        <a:solidFill>
          <a:schemeClr val="tx1"/>
        </a:solidFill>
        <a:latin typeface="Arial" charset="0"/>
        <a:ea typeface="+mn-ea"/>
        <a:cs typeface="+mn-cs"/>
      </a:defRPr>
    </a:lvl6pPr>
    <a:lvl7pPr marL="2431298" algn="l" defTabSz="810433" rtl="0" eaLnBrk="1" latinLnBrk="0" hangingPunct="1">
      <a:defRPr kern="1200">
        <a:solidFill>
          <a:schemeClr val="tx1"/>
        </a:solidFill>
        <a:latin typeface="Arial" charset="0"/>
        <a:ea typeface="+mn-ea"/>
        <a:cs typeface="+mn-cs"/>
      </a:defRPr>
    </a:lvl7pPr>
    <a:lvl8pPr marL="2836515" algn="l" defTabSz="810433" rtl="0" eaLnBrk="1" latinLnBrk="0" hangingPunct="1">
      <a:defRPr kern="1200">
        <a:solidFill>
          <a:schemeClr val="tx1"/>
        </a:solidFill>
        <a:latin typeface="Arial" charset="0"/>
        <a:ea typeface="+mn-ea"/>
        <a:cs typeface="+mn-cs"/>
      </a:defRPr>
    </a:lvl8pPr>
    <a:lvl9pPr marL="3241731" algn="l" defTabSz="81043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FF"/>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1767" autoAdjust="0"/>
  </p:normalViewPr>
  <p:slideViewPr>
    <p:cSldViewPr>
      <p:cViewPr varScale="1">
        <p:scale>
          <a:sx n="101" d="100"/>
          <a:sy n="101" d="100"/>
        </p:scale>
        <p:origin x="1062" y="102"/>
      </p:cViewPr>
      <p:guideLst>
        <p:guide orient="horz" pos="1800"/>
        <p:guide pos="2880"/>
      </p:guideLst>
    </p:cSldViewPr>
  </p:slideViewPr>
  <p:outlineViewPr>
    <p:cViewPr>
      <p:scale>
        <a:sx n="33" d="100"/>
        <a:sy n="33" d="100"/>
      </p:scale>
      <p:origin x="0" y="-12900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56" d="100"/>
          <a:sy n="56" d="100"/>
        </p:scale>
        <p:origin x="2832"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39E9A863-D9D3-490D-8A9F-23C7386DFC6E}" type="slidenum">
              <a:rPr lang="zh-CN" altLang="en-US"/>
              <a:pPr/>
              <a:t>‹#›</a:t>
            </a:fld>
            <a:endParaRPr lang="en-US" altLang="zh-CN"/>
          </a:p>
        </p:txBody>
      </p:sp>
    </p:spTree>
    <p:extLst>
      <p:ext uri="{BB962C8B-B14F-4D97-AF65-F5344CB8AC3E}">
        <p14:creationId xmlns:p14="http://schemas.microsoft.com/office/powerpoint/2010/main" val="2612197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宋体"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宋体"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717550" y="696913"/>
            <a:ext cx="55753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endParaRPr lang="en-US" altLang="zh-CN" smtClean="0"/>
          </a:p>
          <a:p>
            <a:pPr lvl="1"/>
            <a:r>
              <a:rPr lang="en-US" altLang="zh-CN" smtClean="0"/>
              <a:t>5656</a:t>
            </a:r>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endParaRPr lang="en-US" altLang="zh-CN" smtClean="0"/>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宋体"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宋体" charset="-122"/>
              </a:defRPr>
            </a:lvl1pPr>
          </a:lstStyle>
          <a:p>
            <a:fld id="{D4C50E7B-4C9C-443D-859E-6BE6536975E9}" type="slidenum">
              <a:rPr lang="zh-CN" altLang="en-US"/>
              <a:pPr/>
              <a:t>‹#›</a:t>
            </a:fld>
            <a:endParaRPr lang="en-US" altLang="zh-CN"/>
          </a:p>
        </p:txBody>
      </p:sp>
    </p:spTree>
    <p:extLst>
      <p:ext uri="{BB962C8B-B14F-4D97-AF65-F5344CB8AC3E}">
        <p14:creationId xmlns:p14="http://schemas.microsoft.com/office/powerpoint/2010/main" val="12810272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宋体" charset="-122"/>
        <a:ea typeface="宋体" charset="-122"/>
        <a:cs typeface="+mn-cs"/>
      </a:defRPr>
    </a:lvl1pPr>
    <a:lvl2pPr marL="405216" algn="l" rtl="0" fontAlgn="base">
      <a:spcBef>
        <a:spcPct val="30000"/>
      </a:spcBef>
      <a:spcAft>
        <a:spcPct val="0"/>
      </a:spcAft>
      <a:defRPr sz="1100" kern="1200">
        <a:solidFill>
          <a:schemeClr val="tx1"/>
        </a:solidFill>
        <a:latin typeface="宋体" charset="-122"/>
        <a:ea typeface="宋体" charset="-122"/>
        <a:cs typeface="+mn-cs"/>
      </a:defRPr>
    </a:lvl2pPr>
    <a:lvl3pPr marL="810433" algn="l" rtl="0" fontAlgn="base">
      <a:spcBef>
        <a:spcPct val="30000"/>
      </a:spcBef>
      <a:spcAft>
        <a:spcPct val="0"/>
      </a:spcAft>
      <a:defRPr sz="1100" kern="1200">
        <a:solidFill>
          <a:schemeClr val="tx1"/>
        </a:solidFill>
        <a:latin typeface="宋体" charset="-122"/>
        <a:ea typeface="宋体" charset="-122"/>
        <a:cs typeface="+mn-cs"/>
      </a:defRPr>
    </a:lvl3pPr>
    <a:lvl4pPr marL="1215649" algn="l" rtl="0" fontAlgn="base">
      <a:spcBef>
        <a:spcPct val="30000"/>
      </a:spcBef>
      <a:spcAft>
        <a:spcPct val="0"/>
      </a:spcAft>
      <a:defRPr sz="1100" kern="1200">
        <a:solidFill>
          <a:schemeClr val="tx1"/>
        </a:solidFill>
        <a:latin typeface="宋体" charset="-122"/>
        <a:ea typeface="宋体" charset="-122"/>
        <a:cs typeface="+mn-cs"/>
      </a:defRPr>
    </a:lvl4pPr>
    <a:lvl5pPr marL="1620865" algn="l" rtl="0" fontAlgn="base">
      <a:spcBef>
        <a:spcPct val="30000"/>
      </a:spcBef>
      <a:spcAft>
        <a:spcPct val="0"/>
      </a:spcAft>
      <a:defRPr sz="1100" kern="1200">
        <a:solidFill>
          <a:schemeClr val="tx1"/>
        </a:solidFill>
        <a:latin typeface="宋体" charset="-122"/>
        <a:ea typeface="宋体" charset="-122"/>
        <a:cs typeface="+mn-cs"/>
      </a:defRPr>
    </a:lvl5pPr>
    <a:lvl6pPr marL="2026082" algn="l" defTabSz="810433" rtl="0" eaLnBrk="1" latinLnBrk="0" hangingPunct="1">
      <a:defRPr sz="1100" kern="1200">
        <a:solidFill>
          <a:schemeClr val="tx1"/>
        </a:solidFill>
        <a:latin typeface="+mn-lt"/>
        <a:ea typeface="+mn-ea"/>
        <a:cs typeface="+mn-cs"/>
      </a:defRPr>
    </a:lvl6pPr>
    <a:lvl7pPr marL="2431298" algn="l" defTabSz="810433" rtl="0" eaLnBrk="1" latinLnBrk="0" hangingPunct="1">
      <a:defRPr sz="1100" kern="1200">
        <a:solidFill>
          <a:schemeClr val="tx1"/>
        </a:solidFill>
        <a:latin typeface="+mn-lt"/>
        <a:ea typeface="+mn-ea"/>
        <a:cs typeface="+mn-cs"/>
      </a:defRPr>
    </a:lvl7pPr>
    <a:lvl8pPr marL="2836515" algn="l" defTabSz="810433" rtl="0" eaLnBrk="1" latinLnBrk="0" hangingPunct="1">
      <a:defRPr sz="1100" kern="1200">
        <a:solidFill>
          <a:schemeClr val="tx1"/>
        </a:solidFill>
        <a:latin typeface="+mn-lt"/>
        <a:ea typeface="+mn-ea"/>
        <a:cs typeface="+mn-cs"/>
      </a:defRPr>
    </a:lvl8pPr>
    <a:lvl9pPr marL="3241731" algn="l" defTabSz="81043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10300-F747-4B28-B9CF-BFD48DFC9E64}" type="slidenum">
              <a:rPr lang="zh-CN" altLang="en-US"/>
              <a:pPr/>
              <a:t>1</a:t>
            </a:fld>
            <a:endParaRPr lang="en-US" altLang="zh-CN"/>
          </a:p>
        </p:txBody>
      </p:sp>
      <p:sp>
        <p:nvSpPr>
          <p:cNvPr id="24578" name="Rectangle 2"/>
          <p:cNvSpPr>
            <a:spLocks noGrp="1" noRot="1" noChangeAspect="1" noChangeArrowheads="1" noTextEdit="1"/>
          </p:cNvSpPr>
          <p:nvPr>
            <p:ph type="sldImg"/>
          </p:nvPr>
        </p:nvSpPr>
        <p:spPr>
          <a:xfrm>
            <a:off x="717550" y="696913"/>
            <a:ext cx="5575300" cy="3486150"/>
          </a:xfrm>
          <a:ln/>
        </p:spPr>
      </p:sp>
      <p:sp>
        <p:nvSpPr>
          <p:cNvPr id="2457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528475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10</a:t>
            </a:fld>
            <a:endParaRPr lang="en-US" altLang="zh-CN"/>
          </a:p>
        </p:txBody>
      </p:sp>
    </p:spTree>
    <p:extLst>
      <p:ext uri="{BB962C8B-B14F-4D97-AF65-F5344CB8AC3E}">
        <p14:creationId xmlns:p14="http://schemas.microsoft.com/office/powerpoint/2010/main" val="1708831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11</a:t>
            </a:fld>
            <a:endParaRPr lang="en-US" altLang="zh-CN"/>
          </a:p>
        </p:txBody>
      </p:sp>
    </p:spTree>
    <p:extLst>
      <p:ext uri="{BB962C8B-B14F-4D97-AF65-F5344CB8AC3E}">
        <p14:creationId xmlns:p14="http://schemas.microsoft.com/office/powerpoint/2010/main" val="2870966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12</a:t>
            </a:fld>
            <a:endParaRPr lang="en-US" altLang="zh-CN"/>
          </a:p>
        </p:txBody>
      </p:sp>
    </p:spTree>
    <p:extLst>
      <p:ext uri="{BB962C8B-B14F-4D97-AF65-F5344CB8AC3E}">
        <p14:creationId xmlns:p14="http://schemas.microsoft.com/office/powerpoint/2010/main" val="395885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13</a:t>
            </a:fld>
            <a:endParaRPr lang="en-US" altLang="zh-CN"/>
          </a:p>
        </p:txBody>
      </p:sp>
    </p:spTree>
    <p:extLst>
      <p:ext uri="{BB962C8B-B14F-4D97-AF65-F5344CB8AC3E}">
        <p14:creationId xmlns:p14="http://schemas.microsoft.com/office/powerpoint/2010/main" val="2344994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14</a:t>
            </a:fld>
            <a:endParaRPr lang="en-US" altLang="zh-CN"/>
          </a:p>
        </p:txBody>
      </p:sp>
    </p:spTree>
    <p:extLst>
      <p:ext uri="{BB962C8B-B14F-4D97-AF65-F5344CB8AC3E}">
        <p14:creationId xmlns:p14="http://schemas.microsoft.com/office/powerpoint/2010/main" val="96811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15</a:t>
            </a:fld>
            <a:endParaRPr lang="en-US" altLang="zh-CN"/>
          </a:p>
        </p:txBody>
      </p:sp>
    </p:spTree>
    <p:extLst>
      <p:ext uri="{BB962C8B-B14F-4D97-AF65-F5344CB8AC3E}">
        <p14:creationId xmlns:p14="http://schemas.microsoft.com/office/powerpoint/2010/main" val="2229022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16</a:t>
            </a:fld>
            <a:endParaRPr lang="en-US" altLang="zh-CN"/>
          </a:p>
        </p:txBody>
      </p:sp>
    </p:spTree>
    <p:extLst>
      <p:ext uri="{BB962C8B-B14F-4D97-AF65-F5344CB8AC3E}">
        <p14:creationId xmlns:p14="http://schemas.microsoft.com/office/powerpoint/2010/main" val="1276027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17</a:t>
            </a:fld>
            <a:endParaRPr lang="en-US" altLang="zh-CN"/>
          </a:p>
        </p:txBody>
      </p:sp>
    </p:spTree>
    <p:extLst>
      <p:ext uri="{BB962C8B-B14F-4D97-AF65-F5344CB8AC3E}">
        <p14:creationId xmlns:p14="http://schemas.microsoft.com/office/powerpoint/2010/main" val="3566239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18</a:t>
            </a:fld>
            <a:endParaRPr lang="en-US" altLang="zh-CN"/>
          </a:p>
        </p:txBody>
      </p:sp>
    </p:spTree>
    <p:extLst>
      <p:ext uri="{BB962C8B-B14F-4D97-AF65-F5344CB8AC3E}">
        <p14:creationId xmlns:p14="http://schemas.microsoft.com/office/powerpoint/2010/main" val="2782103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19</a:t>
            </a:fld>
            <a:endParaRPr lang="en-US" altLang="zh-CN"/>
          </a:p>
        </p:txBody>
      </p:sp>
    </p:spTree>
    <p:extLst>
      <p:ext uri="{BB962C8B-B14F-4D97-AF65-F5344CB8AC3E}">
        <p14:creationId xmlns:p14="http://schemas.microsoft.com/office/powerpoint/2010/main" val="3721162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a:t>
            </a:fld>
            <a:endParaRPr lang="en-US" altLang="zh-CN"/>
          </a:p>
        </p:txBody>
      </p:sp>
    </p:spTree>
    <p:extLst>
      <p:ext uri="{BB962C8B-B14F-4D97-AF65-F5344CB8AC3E}">
        <p14:creationId xmlns:p14="http://schemas.microsoft.com/office/powerpoint/2010/main" val="11023103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20</a:t>
            </a:fld>
            <a:endParaRPr lang="en-US" altLang="zh-CN"/>
          </a:p>
        </p:txBody>
      </p:sp>
    </p:spTree>
    <p:extLst>
      <p:ext uri="{BB962C8B-B14F-4D97-AF65-F5344CB8AC3E}">
        <p14:creationId xmlns:p14="http://schemas.microsoft.com/office/powerpoint/2010/main" val="336545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21</a:t>
            </a:fld>
            <a:endParaRPr lang="en-US" altLang="zh-CN"/>
          </a:p>
        </p:txBody>
      </p:sp>
    </p:spTree>
    <p:extLst>
      <p:ext uri="{BB962C8B-B14F-4D97-AF65-F5344CB8AC3E}">
        <p14:creationId xmlns:p14="http://schemas.microsoft.com/office/powerpoint/2010/main" val="25199445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22</a:t>
            </a:fld>
            <a:endParaRPr lang="en-US" altLang="zh-CN"/>
          </a:p>
        </p:txBody>
      </p:sp>
    </p:spTree>
    <p:extLst>
      <p:ext uri="{BB962C8B-B14F-4D97-AF65-F5344CB8AC3E}">
        <p14:creationId xmlns:p14="http://schemas.microsoft.com/office/powerpoint/2010/main" val="315138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23</a:t>
            </a:fld>
            <a:endParaRPr lang="en-US" altLang="zh-CN"/>
          </a:p>
        </p:txBody>
      </p:sp>
    </p:spTree>
    <p:extLst>
      <p:ext uri="{BB962C8B-B14F-4D97-AF65-F5344CB8AC3E}">
        <p14:creationId xmlns:p14="http://schemas.microsoft.com/office/powerpoint/2010/main" val="3057185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24</a:t>
            </a:fld>
            <a:endParaRPr lang="en-US" altLang="zh-CN"/>
          </a:p>
        </p:txBody>
      </p:sp>
    </p:spTree>
    <p:extLst>
      <p:ext uri="{BB962C8B-B14F-4D97-AF65-F5344CB8AC3E}">
        <p14:creationId xmlns:p14="http://schemas.microsoft.com/office/powerpoint/2010/main" val="32614826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25</a:t>
            </a:fld>
            <a:endParaRPr lang="en-US" altLang="zh-CN"/>
          </a:p>
        </p:txBody>
      </p:sp>
    </p:spTree>
    <p:extLst>
      <p:ext uri="{BB962C8B-B14F-4D97-AF65-F5344CB8AC3E}">
        <p14:creationId xmlns:p14="http://schemas.microsoft.com/office/powerpoint/2010/main" val="11927303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26</a:t>
            </a:fld>
            <a:endParaRPr lang="en-US" altLang="zh-CN"/>
          </a:p>
        </p:txBody>
      </p:sp>
    </p:spTree>
    <p:extLst>
      <p:ext uri="{BB962C8B-B14F-4D97-AF65-F5344CB8AC3E}">
        <p14:creationId xmlns:p14="http://schemas.microsoft.com/office/powerpoint/2010/main" val="2862085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27</a:t>
            </a:fld>
            <a:endParaRPr lang="en-US" altLang="zh-CN"/>
          </a:p>
        </p:txBody>
      </p:sp>
    </p:spTree>
    <p:extLst>
      <p:ext uri="{BB962C8B-B14F-4D97-AF65-F5344CB8AC3E}">
        <p14:creationId xmlns:p14="http://schemas.microsoft.com/office/powerpoint/2010/main" val="36842162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28</a:t>
            </a:fld>
            <a:endParaRPr lang="en-US" altLang="zh-CN"/>
          </a:p>
        </p:txBody>
      </p:sp>
    </p:spTree>
    <p:extLst>
      <p:ext uri="{BB962C8B-B14F-4D97-AF65-F5344CB8AC3E}">
        <p14:creationId xmlns:p14="http://schemas.microsoft.com/office/powerpoint/2010/main" val="3720209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29</a:t>
            </a:fld>
            <a:endParaRPr lang="en-US" altLang="zh-CN"/>
          </a:p>
        </p:txBody>
      </p:sp>
    </p:spTree>
    <p:extLst>
      <p:ext uri="{BB962C8B-B14F-4D97-AF65-F5344CB8AC3E}">
        <p14:creationId xmlns:p14="http://schemas.microsoft.com/office/powerpoint/2010/main" val="3714162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a:t>
            </a:fld>
            <a:endParaRPr lang="en-US" altLang="zh-CN"/>
          </a:p>
        </p:txBody>
      </p:sp>
    </p:spTree>
    <p:extLst>
      <p:ext uri="{BB962C8B-B14F-4D97-AF65-F5344CB8AC3E}">
        <p14:creationId xmlns:p14="http://schemas.microsoft.com/office/powerpoint/2010/main" val="25121245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30</a:t>
            </a:fld>
            <a:endParaRPr lang="en-US" altLang="zh-CN"/>
          </a:p>
        </p:txBody>
      </p:sp>
    </p:spTree>
    <p:extLst>
      <p:ext uri="{BB962C8B-B14F-4D97-AF65-F5344CB8AC3E}">
        <p14:creationId xmlns:p14="http://schemas.microsoft.com/office/powerpoint/2010/main" val="9112030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31</a:t>
            </a:fld>
            <a:endParaRPr lang="en-US" altLang="zh-CN"/>
          </a:p>
        </p:txBody>
      </p:sp>
    </p:spTree>
    <p:extLst>
      <p:ext uri="{BB962C8B-B14F-4D97-AF65-F5344CB8AC3E}">
        <p14:creationId xmlns:p14="http://schemas.microsoft.com/office/powerpoint/2010/main" val="10983419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32</a:t>
            </a:fld>
            <a:endParaRPr lang="en-US" altLang="zh-CN"/>
          </a:p>
        </p:txBody>
      </p:sp>
    </p:spTree>
    <p:extLst>
      <p:ext uri="{BB962C8B-B14F-4D97-AF65-F5344CB8AC3E}">
        <p14:creationId xmlns:p14="http://schemas.microsoft.com/office/powerpoint/2010/main" val="24041960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33</a:t>
            </a:fld>
            <a:endParaRPr lang="en-US" altLang="zh-CN"/>
          </a:p>
        </p:txBody>
      </p:sp>
    </p:spTree>
    <p:extLst>
      <p:ext uri="{BB962C8B-B14F-4D97-AF65-F5344CB8AC3E}">
        <p14:creationId xmlns:p14="http://schemas.microsoft.com/office/powerpoint/2010/main" val="14879271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34</a:t>
            </a:fld>
            <a:endParaRPr lang="en-US" altLang="zh-CN"/>
          </a:p>
        </p:txBody>
      </p:sp>
    </p:spTree>
    <p:extLst>
      <p:ext uri="{BB962C8B-B14F-4D97-AF65-F5344CB8AC3E}">
        <p14:creationId xmlns:p14="http://schemas.microsoft.com/office/powerpoint/2010/main" val="42258644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35</a:t>
            </a:fld>
            <a:endParaRPr lang="en-US" altLang="zh-CN"/>
          </a:p>
        </p:txBody>
      </p:sp>
    </p:spTree>
    <p:extLst>
      <p:ext uri="{BB962C8B-B14F-4D97-AF65-F5344CB8AC3E}">
        <p14:creationId xmlns:p14="http://schemas.microsoft.com/office/powerpoint/2010/main" val="37375504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36</a:t>
            </a:fld>
            <a:endParaRPr lang="en-US" altLang="zh-CN"/>
          </a:p>
        </p:txBody>
      </p:sp>
    </p:spTree>
    <p:extLst>
      <p:ext uri="{BB962C8B-B14F-4D97-AF65-F5344CB8AC3E}">
        <p14:creationId xmlns:p14="http://schemas.microsoft.com/office/powerpoint/2010/main" val="21743906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37</a:t>
            </a:fld>
            <a:endParaRPr lang="en-US" altLang="zh-CN"/>
          </a:p>
        </p:txBody>
      </p:sp>
    </p:spTree>
    <p:extLst>
      <p:ext uri="{BB962C8B-B14F-4D97-AF65-F5344CB8AC3E}">
        <p14:creationId xmlns:p14="http://schemas.microsoft.com/office/powerpoint/2010/main" val="19345195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38</a:t>
            </a:fld>
            <a:endParaRPr lang="en-US" altLang="zh-CN"/>
          </a:p>
        </p:txBody>
      </p:sp>
    </p:spTree>
    <p:extLst>
      <p:ext uri="{BB962C8B-B14F-4D97-AF65-F5344CB8AC3E}">
        <p14:creationId xmlns:p14="http://schemas.microsoft.com/office/powerpoint/2010/main" val="8009908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39</a:t>
            </a:fld>
            <a:endParaRPr lang="en-US" altLang="zh-CN"/>
          </a:p>
        </p:txBody>
      </p:sp>
    </p:spTree>
    <p:extLst>
      <p:ext uri="{BB962C8B-B14F-4D97-AF65-F5344CB8AC3E}">
        <p14:creationId xmlns:p14="http://schemas.microsoft.com/office/powerpoint/2010/main" val="1913697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a:t>
            </a:fld>
            <a:endParaRPr lang="en-US" altLang="zh-CN"/>
          </a:p>
        </p:txBody>
      </p:sp>
    </p:spTree>
    <p:extLst>
      <p:ext uri="{BB962C8B-B14F-4D97-AF65-F5344CB8AC3E}">
        <p14:creationId xmlns:p14="http://schemas.microsoft.com/office/powerpoint/2010/main" val="1931156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40</a:t>
            </a:fld>
            <a:endParaRPr lang="en-US" altLang="zh-CN"/>
          </a:p>
        </p:txBody>
      </p:sp>
    </p:spTree>
    <p:extLst>
      <p:ext uri="{BB962C8B-B14F-4D97-AF65-F5344CB8AC3E}">
        <p14:creationId xmlns:p14="http://schemas.microsoft.com/office/powerpoint/2010/main" val="18862297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41</a:t>
            </a:fld>
            <a:endParaRPr lang="en-US" altLang="zh-CN"/>
          </a:p>
        </p:txBody>
      </p:sp>
    </p:spTree>
    <p:extLst>
      <p:ext uri="{BB962C8B-B14F-4D97-AF65-F5344CB8AC3E}">
        <p14:creationId xmlns:p14="http://schemas.microsoft.com/office/powerpoint/2010/main" val="27726688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42</a:t>
            </a:fld>
            <a:endParaRPr lang="en-US" altLang="zh-CN"/>
          </a:p>
        </p:txBody>
      </p:sp>
    </p:spTree>
    <p:extLst>
      <p:ext uri="{BB962C8B-B14F-4D97-AF65-F5344CB8AC3E}">
        <p14:creationId xmlns:p14="http://schemas.microsoft.com/office/powerpoint/2010/main" val="20805753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43</a:t>
            </a:fld>
            <a:endParaRPr lang="en-US" altLang="zh-CN"/>
          </a:p>
        </p:txBody>
      </p:sp>
    </p:spTree>
    <p:extLst>
      <p:ext uri="{BB962C8B-B14F-4D97-AF65-F5344CB8AC3E}">
        <p14:creationId xmlns:p14="http://schemas.microsoft.com/office/powerpoint/2010/main" val="14170014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44</a:t>
            </a:fld>
            <a:endParaRPr lang="en-US" altLang="zh-CN"/>
          </a:p>
        </p:txBody>
      </p:sp>
    </p:spTree>
    <p:extLst>
      <p:ext uri="{BB962C8B-B14F-4D97-AF65-F5344CB8AC3E}">
        <p14:creationId xmlns:p14="http://schemas.microsoft.com/office/powerpoint/2010/main" val="30649453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45</a:t>
            </a:fld>
            <a:endParaRPr lang="en-US" altLang="zh-CN"/>
          </a:p>
        </p:txBody>
      </p:sp>
    </p:spTree>
    <p:extLst>
      <p:ext uri="{BB962C8B-B14F-4D97-AF65-F5344CB8AC3E}">
        <p14:creationId xmlns:p14="http://schemas.microsoft.com/office/powerpoint/2010/main" val="30520117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46</a:t>
            </a:fld>
            <a:endParaRPr lang="en-US" altLang="zh-CN"/>
          </a:p>
        </p:txBody>
      </p:sp>
    </p:spTree>
    <p:extLst>
      <p:ext uri="{BB962C8B-B14F-4D97-AF65-F5344CB8AC3E}">
        <p14:creationId xmlns:p14="http://schemas.microsoft.com/office/powerpoint/2010/main" val="22307492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47</a:t>
            </a:fld>
            <a:endParaRPr lang="en-US" altLang="zh-CN"/>
          </a:p>
        </p:txBody>
      </p:sp>
    </p:spTree>
    <p:extLst>
      <p:ext uri="{BB962C8B-B14F-4D97-AF65-F5344CB8AC3E}">
        <p14:creationId xmlns:p14="http://schemas.microsoft.com/office/powerpoint/2010/main" val="16147879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48</a:t>
            </a:fld>
            <a:endParaRPr lang="en-US" altLang="zh-CN"/>
          </a:p>
        </p:txBody>
      </p:sp>
    </p:spTree>
    <p:extLst>
      <p:ext uri="{BB962C8B-B14F-4D97-AF65-F5344CB8AC3E}">
        <p14:creationId xmlns:p14="http://schemas.microsoft.com/office/powerpoint/2010/main" val="40461853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49</a:t>
            </a:fld>
            <a:endParaRPr lang="en-US" altLang="zh-CN"/>
          </a:p>
        </p:txBody>
      </p:sp>
    </p:spTree>
    <p:extLst>
      <p:ext uri="{BB962C8B-B14F-4D97-AF65-F5344CB8AC3E}">
        <p14:creationId xmlns:p14="http://schemas.microsoft.com/office/powerpoint/2010/main" val="372489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a:t>
            </a:fld>
            <a:endParaRPr lang="en-US" altLang="zh-CN"/>
          </a:p>
        </p:txBody>
      </p:sp>
    </p:spTree>
    <p:extLst>
      <p:ext uri="{BB962C8B-B14F-4D97-AF65-F5344CB8AC3E}">
        <p14:creationId xmlns:p14="http://schemas.microsoft.com/office/powerpoint/2010/main" val="23763427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50</a:t>
            </a:fld>
            <a:endParaRPr lang="en-US" altLang="zh-CN"/>
          </a:p>
        </p:txBody>
      </p:sp>
    </p:spTree>
    <p:extLst>
      <p:ext uri="{BB962C8B-B14F-4D97-AF65-F5344CB8AC3E}">
        <p14:creationId xmlns:p14="http://schemas.microsoft.com/office/powerpoint/2010/main" val="206184059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51</a:t>
            </a:fld>
            <a:endParaRPr lang="en-US" altLang="zh-CN"/>
          </a:p>
        </p:txBody>
      </p:sp>
    </p:spTree>
    <p:extLst>
      <p:ext uri="{BB962C8B-B14F-4D97-AF65-F5344CB8AC3E}">
        <p14:creationId xmlns:p14="http://schemas.microsoft.com/office/powerpoint/2010/main" val="2471174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52</a:t>
            </a:fld>
            <a:endParaRPr lang="en-US" altLang="zh-CN"/>
          </a:p>
        </p:txBody>
      </p:sp>
    </p:spTree>
    <p:extLst>
      <p:ext uri="{BB962C8B-B14F-4D97-AF65-F5344CB8AC3E}">
        <p14:creationId xmlns:p14="http://schemas.microsoft.com/office/powerpoint/2010/main" val="327676213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53</a:t>
            </a:fld>
            <a:endParaRPr lang="en-US" altLang="zh-CN"/>
          </a:p>
        </p:txBody>
      </p:sp>
    </p:spTree>
    <p:extLst>
      <p:ext uri="{BB962C8B-B14F-4D97-AF65-F5344CB8AC3E}">
        <p14:creationId xmlns:p14="http://schemas.microsoft.com/office/powerpoint/2010/main" val="58389219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54</a:t>
            </a:fld>
            <a:endParaRPr lang="en-US" altLang="zh-CN"/>
          </a:p>
        </p:txBody>
      </p:sp>
    </p:spTree>
    <p:extLst>
      <p:ext uri="{BB962C8B-B14F-4D97-AF65-F5344CB8AC3E}">
        <p14:creationId xmlns:p14="http://schemas.microsoft.com/office/powerpoint/2010/main" val="142594146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55</a:t>
            </a:fld>
            <a:endParaRPr lang="en-US" altLang="zh-CN"/>
          </a:p>
        </p:txBody>
      </p:sp>
    </p:spTree>
    <p:extLst>
      <p:ext uri="{BB962C8B-B14F-4D97-AF65-F5344CB8AC3E}">
        <p14:creationId xmlns:p14="http://schemas.microsoft.com/office/powerpoint/2010/main" val="121434509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56</a:t>
            </a:fld>
            <a:endParaRPr lang="en-US" altLang="zh-CN"/>
          </a:p>
        </p:txBody>
      </p:sp>
    </p:spTree>
    <p:extLst>
      <p:ext uri="{BB962C8B-B14F-4D97-AF65-F5344CB8AC3E}">
        <p14:creationId xmlns:p14="http://schemas.microsoft.com/office/powerpoint/2010/main" val="370788955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57</a:t>
            </a:fld>
            <a:endParaRPr lang="en-US" altLang="zh-CN"/>
          </a:p>
        </p:txBody>
      </p:sp>
    </p:spTree>
    <p:extLst>
      <p:ext uri="{BB962C8B-B14F-4D97-AF65-F5344CB8AC3E}">
        <p14:creationId xmlns:p14="http://schemas.microsoft.com/office/powerpoint/2010/main" val="1227443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58</a:t>
            </a:fld>
            <a:endParaRPr lang="en-US" altLang="zh-CN"/>
          </a:p>
        </p:txBody>
      </p:sp>
    </p:spTree>
    <p:extLst>
      <p:ext uri="{BB962C8B-B14F-4D97-AF65-F5344CB8AC3E}">
        <p14:creationId xmlns:p14="http://schemas.microsoft.com/office/powerpoint/2010/main" val="5236103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59</a:t>
            </a:fld>
            <a:endParaRPr lang="en-US" altLang="zh-CN"/>
          </a:p>
        </p:txBody>
      </p:sp>
    </p:spTree>
    <p:extLst>
      <p:ext uri="{BB962C8B-B14F-4D97-AF65-F5344CB8AC3E}">
        <p14:creationId xmlns:p14="http://schemas.microsoft.com/office/powerpoint/2010/main" val="2974153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a:t>
            </a:fld>
            <a:endParaRPr lang="en-US" altLang="zh-CN"/>
          </a:p>
        </p:txBody>
      </p:sp>
    </p:spTree>
    <p:extLst>
      <p:ext uri="{BB962C8B-B14F-4D97-AF65-F5344CB8AC3E}">
        <p14:creationId xmlns:p14="http://schemas.microsoft.com/office/powerpoint/2010/main" val="233962038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60</a:t>
            </a:fld>
            <a:endParaRPr lang="en-US" altLang="zh-CN"/>
          </a:p>
        </p:txBody>
      </p:sp>
    </p:spTree>
    <p:extLst>
      <p:ext uri="{BB962C8B-B14F-4D97-AF65-F5344CB8AC3E}">
        <p14:creationId xmlns:p14="http://schemas.microsoft.com/office/powerpoint/2010/main" val="5084489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61</a:t>
            </a:fld>
            <a:endParaRPr lang="en-US" altLang="zh-CN"/>
          </a:p>
        </p:txBody>
      </p:sp>
    </p:spTree>
    <p:extLst>
      <p:ext uri="{BB962C8B-B14F-4D97-AF65-F5344CB8AC3E}">
        <p14:creationId xmlns:p14="http://schemas.microsoft.com/office/powerpoint/2010/main" val="183359514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62</a:t>
            </a:fld>
            <a:endParaRPr lang="en-US" altLang="zh-CN"/>
          </a:p>
        </p:txBody>
      </p:sp>
    </p:spTree>
    <p:extLst>
      <p:ext uri="{BB962C8B-B14F-4D97-AF65-F5344CB8AC3E}">
        <p14:creationId xmlns:p14="http://schemas.microsoft.com/office/powerpoint/2010/main" val="24409939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63</a:t>
            </a:fld>
            <a:endParaRPr lang="en-US" altLang="zh-CN"/>
          </a:p>
        </p:txBody>
      </p:sp>
    </p:spTree>
    <p:extLst>
      <p:ext uri="{BB962C8B-B14F-4D97-AF65-F5344CB8AC3E}">
        <p14:creationId xmlns:p14="http://schemas.microsoft.com/office/powerpoint/2010/main" val="187072028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64</a:t>
            </a:fld>
            <a:endParaRPr lang="en-US" altLang="zh-CN"/>
          </a:p>
        </p:txBody>
      </p:sp>
    </p:spTree>
    <p:extLst>
      <p:ext uri="{BB962C8B-B14F-4D97-AF65-F5344CB8AC3E}">
        <p14:creationId xmlns:p14="http://schemas.microsoft.com/office/powerpoint/2010/main" val="279292903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65</a:t>
            </a:fld>
            <a:endParaRPr lang="en-US" altLang="zh-CN"/>
          </a:p>
        </p:txBody>
      </p:sp>
    </p:spTree>
    <p:extLst>
      <p:ext uri="{BB962C8B-B14F-4D97-AF65-F5344CB8AC3E}">
        <p14:creationId xmlns:p14="http://schemas.microsoft.com/office/powerpoint/2010/main" val="374336195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66</a:t>
            </a:fld>
            <a:endParaRPr lang="en-US" altLang="zh-CN"/>
          </a:p>
        </p:txBody>
      </p:sp>
    </p:spTree>
    <p:extLst>
      <p:ext uri="{BB962C8B-B14F-4D97-AF65-F5344CB8AC3E}">
        <p14:creationId xmlns:p14="http://schemas.microsoft.com/office/powerpoint/2010/main" val="30122171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67</a:t>
            </a:fld>
            <a:endParaRPr lang="en-US" altLang="zh-CN"/>
          </a:p>
        </p:txBody>
      </p:sp>
    </p:spTree>
    <p:extLst>
      <p:ext uri="{BB962C8B-B14F-4D97-AF65-F5344CB8AC3E}">
        <p14:creationId xmlns:p14="http://schemas.microsoft.com/office/powerpoint/2010/main" val="180452892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68</a:t>
            </a:fld>
            <a:endParaRPr lang="en-US" altLang="zh-CN"/>
          </a:p>
        </p:txBody>
      </p:sp>
    </p:spTree>
    <p:extLst>
      <p:ext uri="{BB962C8B-B14F-4D97-AF65-F5344CB8AC3E}">
        <p14:creationId xmlns:p14="http://schemas.microsoft.com/office/powerpoint/2010/main" val="376193902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69</a:t>
            </a:fld>
            <a:endParaRPr lang="en-US" altLang="zh-CN"/>
          </a:p>
        </p:txBody>
      </p:sp>
    </p:spTree>
    <p:extLst>
      <p:ext uri="{BB962C8B-B14F-4D97-AF65-F5344CB8AC3E}">
        <p14:creationId xmlns:p14="http://schemas.microsoft.com/office/powerpoint/2010/main" val="2331807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7</a:t>
            </a:fld>
            <a:endParaRPr lang="en-US" altLang="zh-CN"/>
          </a:p>
        </p:txBody>
      </p:sp>
    </p:spTree>
    <p:extLst>
      <p:ext uri="{BB962C8B-B14F-4D97-AF65-F5344CB8AC3E}">
        <p14:creationId xmlns:p14="http://schemas.microsoft.com/office/powerpoint/2010/main" val="102493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8</a:t>
            </a:fld>
            <a:endParaRPr lang="en-US" altLang="zh-CN"/>
          </a:p>
        </p:txBody>
      </p:sp>
    </p:spTree>
    <p:extLst>
      <p:ext uri="{BB962C8B-B14F-4D97-AF65-F5344CB8AC3E}">
        <p14:creationId xmlns:p14="http://schemas.microsoft.com/office/powerpoint/2010/main" val="291875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C50E7B-4C9C-443D-859E-6BE6536975E9}" type="slidenum">
              <a:rPr lang="zh-CN" altLang="en-US" smtClean="0"/>
              <a:pPr/>
              <a:t>9</a:t>
            </a:fld>
            <a:endParaRPr lang="en-US" altLang="zh-CN"/>
          </a:p>
        </p:txBody>
      </p:sp>
    </p:spTree>
    <p:extLst>
      <p:ext uri="{BB962C8B-B14F-4D97-AF65-F5344CB8AC3E}">
        <p14:creationId xmlns:p14="http://schemas.microsoft.com/office/powerpoint/2010/main" val="2699826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571500"/>
            <a:ext cx="7772400" cy="1772708"/>
          </a:xfrm>
        </p:spPr>
        <p:txBody>
          <a:bodyPr/>
          <a:lstStyle>
            <a:lvl1pPr algn="ctr">
              <a:defRPr sz="4400">
                <a:latin typeface="+mj-ea"/>
                <a:ea typeface="+mj-ea"/>
              </a:defRPr>
            </a:lvl1pPr>
          </a:lstStyle>
          <a:p>
            <a:pPr lvl="0"/>
            <a:r>
              <a:rPr lang="zh-CN" altLang="en-US" noProof="0" dirty="0" smtClean="0"/>
              <a:t>单击此处编辑母版标题样式</a:t>
            </a:r>
            <a:endParaRPr lang="en-US" altLang="zh-CN" noProof="0" dirty="0" smtClean="0"/>
          </a:p>
        </p:txBody>
      </p:sp>
      <p:sp>
        <p:nvSpPr>
          <p:cNvPr id="16387" name="Rectangle 3"/>
          <p:cNvSpPr>
            <a:spLocks noGrp="1" noChangeArrowheads="1"/>
          </p:cNvSpPr>
          <p:nvPr>
            <p:ph type="subTitle" idx="1"/>
          </p:nvPr>
        </p:nvSpPr>
        <p:spPr>
          <a:xfrm>
            <a:off x="1371600" y="2725208"/>
            <a:ext cx="6400800" cy="1841500"/>
          </a:xfrm>
        </p:spPr>
        <p:txBody>
          <a:bodyPr/>
          <a:lstStyle>
            <a:lvl1pPr marL="0" indent="0" algn="ctr">
              <a:buFont typeface="Wingdings" pitchFamily="2" charset="2"/>
              <a:buNone/>
              <a:defRPr sz="2700" b="1">
                <a:latin typeface="仿宋" panose="02010609060101010101" pitchFamily="49" charset="-122"/>
                <a:ea typeface="仿宋" panose="02010609060101010101" pitchFamily="49" charset="-122"/>
              </a:defRPr>
            </a:lvl1pPr>
          </a:lstStyle>
          <a:p>
            <a:pPr lvl="0"/>
            <a:r>
              <a:rPr lang="zh-CN" altLang="en-US" noProof="0" dirty="0" smtClean="0"/>
              <a:t>单击此处编辑母版副标题样式</a:t>
            </a:r>
            <a:endParaRPr lang="en-US" altLang="zh-CN" noProof="0" dirty="0" smtClean="0"/>
          </a:p>
        </p:txBody>
      </p:sp>
      <p:sp>
        <p:nvSpPr>
          <p:cNvPr id="16390" name="Rectangle 6"/>
          <p:cNvSpPr>
            <a:spLocks noGrp="1" noChangeArrowheads="1"/>
          </p:cNvSpPr>
          <p:nvPr>
            <p:ph type="sldNum" sz="quarter" idx="4"/>
          </p:nvPr>
        </p:nvSpPr>
        <p:spPr/>
        <p:txBody>
          <a:bodyPr/>
          <a:lstStyle>
            <a:lvl1pPr>
              <a:defRPr/>
            </a:lvl1pPr>
          </a:lstStyle>
          <a:p>
            <a:fld id="{B7059A01-655F-4DD4-9AFD-BCB26118B679}" type="slidenum">
              <a:rPr lang="zh-CN" altLang="en-US"/>
              <a:pPr/>
              <a:t>‹#›</a:t>
            </a:fld>
            <a:endParaRPr lang="en-US" altLang="zh-CN"/>
          </a:p>
        </p:txBody>
      </p:sp>
      <p:sp>
        <p:nvSpPr>
          <p:cNvPr id="16392" name="Rectangle 8" descr="Gold bar"/>
          <p:cNvSpPr>
            <a:spLocks noChangeArrowheads="1"/>
          </p:cNvSpPr>
          <p:nvPr/>
        </p:nvSpPr>
        <p:spPr bwMode="auto">
          <a:xfrm>
            <a:off x="228600" y="2407709"/>
            <a:ext cx="2870689" cy="16801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3" name="Rectangle 9" descr="Orange bar"/>
          <p:cNvSpPr>
            <a:spLocks noChangeArrowheads="1"/>
          </p:cNvSpPr>
          <p:nvPr/>
        </p:nvSpPr>
        <p:spPr bwMode="auto">
          <a:xfrm>
            <a:off x="3099289" y="2407709"/>
            <a:ext cx="2869223" cy="168011"/>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
        <p:nvSpPr>
          <p:cNvPr id="16394" name="Rectangle 10" descr="Slate bar"/>
          <p:cNvSpPr>
            <a:spLocks noChangeArrowheads="1"/>
          </p:cNvSpPr>
          <p:nvPr/>
        </p:nvSpPr>
        <p:spPr bwMode="auto">
          <a:xfrm>
            <a:off x="5968512" y="2407709"/>
            <a:ext cx="2870688" cy="168011"/>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5"/>
          <p:cNvSpPr>
            <a:spLocks noGrp="1"/>
          </p:cNvSpPr>
          <p:nvPr>
            <p:ph type="sldNum" sz="quarter" idx="12"/>
          </p:nvPr>
        </p:nvSpPr>
        <p:spPr/>
        <p:txBody>
          <a:bodyPr/>
          <a:lstStyle>
            <a:lvl1pPr>
              <a:defRPr/>
            </a:lvl1pPr>
          </a:lstStyle>
          <a:p>
            <a:fld id="{4CFC9BE4-E471-4970-8F53-124C4E909054}" type="slidenum">
              <a:rPr lang="zh-CN" altLang="en-US"/>
              <a:pPr/>
              <a:t>‹#›</a:t>
            </a:fld>
            <a:endParaRPr lang="en-US" altLang="zh-CN"/>
          </a:p>
        </p:txBody>
      </p:sp>
      <p:sp>
        <p:nvSpPr>
          <p:cNvPr id="14"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Tree>
    <p:extLst>
      <p:ext uri="{BB962C8B-B14F-4D97-AF65-F5344CB8AC3E}">
        <p14:creationId xmlns:p14="http://schemas.microsoft.com/office/powerpoint/2010/main" val="39329092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内容占位符 2"/>
          <p:cNvSpPr>
            <a:spLocks noGrp="1"/>
          </p:cNvSpPr>
          <p:nvPr>
            <p:ph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2338"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vl6pPr>
              <a:defRPr sz="1600"/>
            </a:lvl6pPr>
            <a:lvl7pPr>
              <a:defRPr sz="1600"/>
            </a:lvl7pPr>
            <a:lvl8pPr>
              <a:defRPr sz="1600"/>
            </a:lvl8pPr>
            <a:lvl9pPr>
              <a:defRPr sz="16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7" name="灯片编号占位符 6"/>
          <p:cNvSpPr>
            <a:spLocks noGrp="1"/>
          </p:cNvSpPr>
          <p:nvPr>
            <p:ph type="sldNum" sz="quarter" idx="12"/>
          </p:nvPr>
        </p:nvSpPr>
        <p:spPr/>
        <p:txBody>
          <a:bodyPr/>
          <a:lstStyle>
            <a:lvl1pPr>
              <a:defRPr/>
            </a:lvl1pPr>
          </a:lstStyle>
          <a:p>
            <a:fld id="{501D7AAF-5DAF-48D4-9226-5EFB2AD97BB8}" type="slidenum">
              <a:rPr lang="zh-CN" altLang="en-US"/>
              <a:pPr/>
              <a:t>‹#›</a:t>
            </a:fld>
            <a:endParaRPr lang="en-US" altLang="zh-CN"/>
          </a:p>
        </p:txBody>
      </p:sp>
      <p:sp>
        <p:nvSpPr>
          <p:cNvPr id="10"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Tree>
    <p:extLst>
      <p:ext uri="{BB962C8B-B14F-4D97-AF65-F5344CB8AC3E}">
        <p14:creationId xmlns:p14="http://schemas.microsoft.com/office/powerpoint/2010/main" val="15158427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lang="zh-CN" altLang="en-US" dirty="0"/>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457200" y="1279261"/>
            <a:ext cx="4040066"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smtClean="0"/>
              <a:t>单击此处编辑母版文本样式</a:t>
            </a:r>
          </a:p>
        </p:txBody>
      </p:sp>
      <p:sp>
        <p:nvSpPr>
          <p:cNvPr id="4" name="内容占位符 3"/>
          <p:cNvSpPr>
            <a:spLocks noGrp="1"/>
          </p:cNvSpPr>
          <p:nvPr>
            <p:ph sz="half" idx="2"/>
          </p:nvPr>
        </p:nvSpPr>
        <p:spPr>
          <a:xfrm>
            <a:off x="457200" y="1812396"/>
            <a:ext cx="4040066"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4645270" y="1279261"/>
            <a:ext cx="4041531" cy="533135"/>
          </a:xfrm>
        </p:spPr>
        <p:txBody>
          <a:bodyPr anchor="b"/>
          <a:lstStyle>
            <a:lvl1pPr marL="0" indent="0">
              <a:buNone/>
              <a:defRPr lang="zh-CN" altLang="en-US" sz="2000" b="1" dirty="0" smtClean="0">
                <a:latin typeface="+mj-ea"/>
                <a:ea typeface="+mj-ea"/>
              </a:defRPr>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lang="zh-CN" altLang="en-US" dirty="0" smtClean="0"/>
              <a:t>单击此处编辑母版文本样式</a:t>
            </a:r>
          </a:p>
        </p:txBody>
      </p:sp>
      <p:sp>
        <p:nvSpPr>
          <p:cNvPr id="6" name="内容占位符 5"/>
          <p:cNvSpPr>
            <a:spLocks noGrp="1"/>
          </p:cNvSpPr>
          <p:nvPr>
            <p:ph sz="quarter" idx="4"/>
          </p:nvPr>
        </p:nvSpPr>
        <p:spPr>
          <a:xfrm>
            <a:off x="4645270" y="1812396"/>
            <a:ext cx="4041531" cy="3292740"/>
          </a:xfrm>
        </p:spPr>
        <p:txBody>
          <a:bodyPr/>
          <a:lstStyle>
            <a:lvl1pPr>
              <a:defRPr lang="zh-CN" altLang="en-US" sz="2000" dirty="0" smtClean="0"/>
            </a:lvl1pPr>
            <a:lvl2pPr>
              <a:defRPr lang="zh-CN" altLang="en-US" sz="1800" dirty="0" smtClean="0"/>
            </a:lvl2pPr>
            <a:lvl3pPr>
              <a:defRPr lang="zh-CN" altLang="en-US" sz="1600" dirty="0" smtClean="0"/>
            </a:lvl3pPr>
            <a:lvl4pPr>
              <a:defRPr lang="zh-CN" altLang="en-US" sz="1400" dirty="0" smtClean="0"/>
            </a:lvl4pPr>
            <a:lvl5pPr>
              <a:defRPr lang="zh-CN" altLang="en-US" sz="1400" dirty="0"/>
            </a:lvl5pPr>
            <a:lvl6pPr>
              <a:defRPr sz="1400"/>
            </a:lvl6pPr>
            <a:lvl7pPr>
              <a:defRPr sz="1400"/>
            </a:lvl7pPr>
            <a:lvl8pPr>
              <a:defRPr sz="1400"/>
            </a:lvl8pPr>
            <a:lvl9pPr>
              <a:defRPr sz="14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9" name="灯片编号占位符 8"/>
          <p:cNvSpPr>
            <a:spLocks noGrp="1"/>
          </p:cNvSpPr>
          <p:nvPr>
            <p:ph type="sldNum" sz="quarter" idx="12"/>
          </p:nvPr>
        </p:nvSpPr>
        <p:spPr/>
        <p:txBody>
          <a:bodyPr/>
          <a:lstStyle>
            <a:lvl1pPr>
              <a:defRPr/>
            </a:lvl1pPr>
          </a:lstStyle>
          <a:p>
            <a:fld id="{802966BB-B249-4979-9A3B-3C0EDB6F16E2}" type="slidenum">
              <a:rPr lang="zh-CN" altLang="en-US"/>
              <a:pPr/>
              <a:t>‹#›</a:t>
            </a:fld>
            <a:endParaRPr lang="en-US" altLang="zh-CN"/>
          </a:p>
        </p:txBody>
      </p:sp>
      <p:sp>
        <p:nvSpPr>
          <p:cNvPr id="12"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Tree>
    <p:extLst>
      <p:ext uri="{BB962C8B-B14F-4D97-AF65-F5344CB8AC3E}">
        <p14:creationId xmlns:p14="http://schemas.microsoft.com/office/powerpoint/2010/main" val="36638285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5" name="灯片编号占位符 4"/>
          <p:cNvSpPr>
            <a:spLocks noGrp="1"/>
          </p:cNvSpPr>
          <p:nvPr>
            <p:ph type="sldNum" sz="quarter" idx="12"/>
          </p:nvPr>
        </p:nvSpPr>
        <p:spPr/>
        <p:txBody>
          <a:bodyPr/>
          <a:lstStyle>
            <a:lvl1pPr>
              <a:defRPr/>
            </a:lvl1pPr>
          </a:lstStyle>
          <a:p>
            <a:fld id="{487FBC5C-99E3-455F-B584-6EADE1693D9E}" type="slidenum">
              <a:rPr lang="zh-CN" altLang="en-US"/>
              <a:pPr/>
              <a:t>‹#›</a:t>
            </a:fld>
            <a:endParaRPr lang="en-US" altLang="zh-CN"/>
          </a:p>
        </p:txBody>
      </p:sp>
      <p:sp>
        <p:nvSpPr>
          <p:cNvPr id="8" name="文本占位符 13"/>
          <p:cNvSpPr>
            <a:spLocks noGrp="1"/>
          </p:cNvSpPr>
          <p:nvPr>
            <p:ph type="body" sz="quarter" idx="14"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Tree>
    <p:extLst>
      <p:ext uri="{BB962C8B-B14F-4D97-AF65-F5344CB8AC3E}">
        <p14:creationId xmlns:p14="http://schemas.microsoft.com/office/powerpoint/2010/main" val="318397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lvl1pPr>
              <a:defRPr/>
            </a:lvl1pPr>
          </a:lstStyle>
          <a:p>
            <a:fld id="{3D33DD10-C994-4049-A9F4-771270F15BB3}" type="slidenum">
              <a:rPr lang="zh-CN" altLang="en-US"/>
              <a:pPr/>
              <a:t>‹#›</a:t>
            </a:fld>
            <a:endParaRPr lang="en-US" altLang="zh-CN"/>
          </a:p>
        </p:txBody>
      </p:sp>
      <p:sp>
        <p:nvSpPr>
          <p:cNvPr id="5" name="文本框 4"/>
          <p:cNvSpPr txBox="1"/>
          <p:nvPr userDrawn="1"/>
        </p:nvSpPr>
        <p:spPr>
          <a:xfrm>
            <a:off x="323528" y="985292"/>
            <a:ext cx="8280920" cy="432048"/>
          </a:xfrm>
          <a:prstGeom prst="rect">
            <a:avLst/>
          </a:prstGeom>
          <a:solidFill>
            <a:schemeClr val="bg1"/>
          </a:solidFill>
        </p:spPr>
        <p:txBody>
          <a:bodyPr wrap="square" rtlCol="0">
            <a:spAutoFit/>
          </a:bodyPr>
          <a:lstStyle/>
          <a:p>
            <a:endParaRPr lang="zh-CN" altLang="en-US" dirty="0"/>
          </a:p>
        </p:txBody>
      </p:sp>
    </p:spTree>
    <p:extLst>
      <p:ext uri="{BB962C8B-B14F-4D97-AF65-F5344CB8AC3E}">
        <p14:creationId xmlns:p14="http://schemas.microsoft.com/office/powerpoint/2010/main" val="37649356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166" y="4000500"/>
            <a:ext cx="5486400" cy="472282"/>
          </a:xfrm>
        </p:spPr>
        <p:txBody>
          <a:bodyPr/>
          <a:lstStyle>
            <a:lvl1pPr algn="l">
              <a:defRPr sz="2000" b="1"/>
            </a:lvl1pPr>
          </a:lstStyle>
          <a:p>
            <a:r>
              <a:rPr lang="zh-CN" altLang="en-US" dirty="0" smtClean="0"/>
              <a:t>单击此处编辑母版标题样式</a:t>
            </a:r>
            <a:endParaRPr lang="zh-CN" altLang="en-US" dirty="0"/>
          </a:p>
        </p:txBody>
      </p:sp>
      <p:sp>
        <p:nvSpPr>
          <p:cNvPr id="3" name="图片占位符 2"/>
          <p:cNvSpPr>
            <a:spLocks noGrp="1"/>
          </p:cNvSpPr>
          <p:nvPr>
            <p:ph type="pic" idx="1"/>
          </p:nvPr>
        </p:nvSpPr>
        <p:spPr>
          <a:xfrm>
            <a:off x="1792166" y="510646"/>
            <a:ext cx="5486400" cy="3429000"/>
          </a:xfrm>
        </p:spPr>
        <p:txBody>
          <a:bodyPr/>
          <a:lstStyle>
            <a:lvl1pPr marL="0" indent="0">
              <a:buNone/>
              <a:defRPr lang="zh-CN" altLang="en-US" dirty="0"/>
            </a:lvl1pPr>
            <a:lvl2pPr marL="405216" indent="0">
              <a:buNone/>
              <a:defRPr sz="2500"/>
            </a:lvl2pPr>
            <a:lvl3pPr marL="810433" indent="0">
              <a:buNone/>
              <a:defRPr sz="2100"/>
            </a:lvl3pPr>
            <a:lvl4pPr marL="1215649" indent="0">
              <a:buNone/>
              <a:defRPr sz="1800"/>
            </a:lvl4pPr>
            <a:lvl5pPr marL="1620865" indent="0">
              <a:buNone/>
              <a:defRPr sz="1800"/>
            </a:lvl5pPr>
            <a:lvl6pPr marL="2026082" indent="0">
              <a:buNone/>
              <a:defRPr sz="1800"/>
            </a:lvl6pPr>
            <a:lvl7pPr marL="2431298" indent="0">
              <a:buNone/>
              <a:defRPr sz="1800"/>
            </a:lvl7pPr>
            <a:lvl8pPr marL="2836515" indent="0">
              <a:buNone/>
              <a:defRPr sz="1800"/>
            </a:lvl8pPr>
            <a:lvl9pPr marL="3241731" indent="0">
              <a:buNone/>
              <a:defRPr sz="1800"/>
            </a:lvl9pPr>
          </a:lstStyle>
          <a:p>
            <a:r>
              <a:rPr lang="zh-CN" altLang="en-US" dirty="0" smtClean="0"/>
              <a:t>单击图标添加图片</a:t>
            </a:r>
            <a:endParaRPr lang="zh-CN" altLang="en-US" dirty="0"/>
          </a:p>
        </p:txBody>
      </p:sp>
      <p:sp>
        <p:nvSpPr>
          <p:cNvPr id="4" name="文本占位符 3"/>
          <p:cNvSpPr>
            <a:spLocks noGrp="1"/>
          </p:cNvSpPr>
          <p:nvPr>
            <p:ph type="body" sz="half" idx="2"/>
          </p:nvPr>
        </p:nvSpPr>
        <p:spPr>
          <a:xfrm>
            <a:off x="1792166" y="4472782"/>
            <a:ext cx="5486400" cy="670718"/>
          </a:xfrm>
        </p:spPr>
        <p:txBody>
          <a:bodyPr/>
          <a:lstStyle>
            <a:lvl1pPr marL="0" indent="0">
              <a:buNone/>
              <a:defRPr lang="zh-CN" altLang="en-US" sz="1600" dirty="0" smtClean="0"/>
            </a:lvl1pPr>
            <a:lvl2pPr marL="405216" indent="0">
              <a:buNone/>
              <a:defRPr sz="1100"/>
            </a:lvl2pPr>
            <a:lvl3pPr marL="810433" indent="0">
              <a:buNone/>
              <a:defRPr sz="900"/>
            </a:lvl3pPr>
            <a:lvl4pPr marL="1215649" indent="0">
              <a:buNone/>
              <a:defRPr sz="800"/>
            </a:lvl4pPr>
            <a:lvl5pPr marL="1620865" indent="0">
              <a:buNone/>
              <a:defRPr sz="800"/>
            </a:lvl5pPr>
            <a:lvl6pPr marL="2026082" indent="0">
              <a:buNone/>
              <a:defRPr sz="800"/>
            </a:lvl6pPr>
            <a:lvl7pPr marL="2431298" indent="0">
              <a:buNone/>
              <a:defRPr sz="800"/>
            </a:lvl7pPr>
            <a:lvl8pPr marL="2836515" indent="0">
              <a:buNone/>
              <a:defRPr sz="800"/>
            </a:lvl8pPr>
            <a:lvl9pPr marL="3241731" indent="0">
              <a:buNone/>
              <a:defRPr sz="800"/>
            </a:lvl9pPr>
          </a:lstStyle>
          <a:p>
            <a:pPr lvl="0"/>
            <a:r>
              <a:rPr lang="zh-CN" altLang="en-US" dirty="0" smtClean="0"/>
              <a:t>单击此处编辑母版文本样式</a:t>
            </a:r>
          </a:p>
        </p:txBody>
      </p:sp>
      <p:sp>
        <p:nvSpPr>
          <p:cNvPr id="7" name="灯片编号占位符 6"/>
          <p:cNvSpPr>
            <a:spLocks noGrp="1"/>
          </p:cNvSpPr>
          <p:nvPr>
            <p:ph type="sldNum" sz="quarter" idx="12"/>
          </p:nvPr>
        </p:nvSpPr>
        <p:spPr/>
        <p:txBody>
          <a:bodyPr/>
          <a:lstStyle>
            <a:lvl1pPr>
              <a:defRPr/>
            </a:lvl1pPr>
          </a:lstStyle>
          <a:p>
            <a:fld id="{BF4D0A48-82AA-4A98-AF49-EA6CD9B47003}" type="slidenum">
              <a:rPr lang="zh-CN" altLang="en-US"/>
              <a:pPr/>
              <a:t>‹#›</a:t>
            </a:fld>
            <a:endParaRPr lang="en-US" altLang="zh-CN"/>
          </a:p>
        </p:txBody>
      </p:sp>
    </p:spTree>
    <p:extLst>
      <p:ext uri="{BB962C8B-B14F-4D97-AF65-F5344CB8AC3E}">
        <p14:creationId xmlns:p14="http://schemas.microsoft.com/office/powerpoint/2010/main" val="234492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lang="zh-CN" altLang="en-US" dirty="0"/>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p:txBody>
          <a:bodyPr vert="eaVert"/>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5"/>
          <p:cNvSpPr>
            <a:spLocks noGrp="1"/>
          </p:cNvSpPr>
          <p:nvPr>
            <p:ph type="sldNum" sz="quarter" idx="12"/>
          </p:nvPr>
        </p:nvSpPr>
        <p:spPr/>
        <p:txBody>
          <a:bodyPr/>
          <a:lstStyle>
            <a:lvl1pPr>
              <a:defRPr/>
            </a:lvl1pPr>
          </a:lstStyle>
          <a:p>
            <a:fld id="{FAF83EDC-966E-4DDE-BDFB-B2098DBFCD1E}" type="slidenum">
              <a:rPr lang="zh-CN" altLang="en-US"/>
              <a:pPr/>
              <a:t>‹#›</a:t>
            </a:fld>
            <a:endParaRPr lang="en-US" altLang="zh-CN"/>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Tree>
    <p:extLst>
      <p:ext uri="{BB962C8B-B14F-4D97-AF65-F5344CB8AC3E}">
        <p14:creationId xmlns:p14="http://schemas.microsoft.com/office/powerpoint/2010/main" val="224642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57200" y="231511"/>
            <a:ext cx="8229600" cy="949854"/>
          </a:xfrm>
        </p:spPr>
        <p:txBody>
          <a:bodyPr/>
          <a:lstStyle>
            <a:lvl1pPr>
              <a:defRPr lang="zh-CN" altLang="en-US" dirty="0"/>
            </a:lvl1pPr>
          </a:lstStyle>
          <a:p>
            <a:r>
              <a:rPr lang="zh-CN" altLang="en-US" dirty="0" smtClean="0"/>
              <a:t>单击此处编辑母版标题样式</a:t>
            </a:r>
            <a:endParaRPr lang="zh-CN" altLang="en-US" dirty="0"/>
          </a:p>
        </p:txBody>
      </p:sp>
      <p:sp>
        <p:nvSpPr>
          <p:cNvPr id="3" name="文本占位符 2"/>
          <p:cNvSpPr>
            <a:spLocks noGrp="1"/>
          </p:cNvSpPr>
          <p:nvPr>
            <p:ph type="body" sz="half" idx="1"/>
          </p:nvPr>
        </p:nvSpPr>
        <p:spPr>
          <a:xfrm>
            <a:off x="457200" y="1333501"/>
            <a:ext cx="4044462" cy="3775604"/>
          </a:xfrm>
        </p:spPr>
        <p:txBody>
          <a:bodyPr/>
          <a:lstStyle>
            <a:lvl1pPr>
              <a:defRPr lang="zh-CN" altLang="en-US" dirty="0" smtClean="0"/>
            </a:lvl1pPr>
            <a:lvl2pPr>
              <a:defRPr lang="zh-CN" altLang="en-US" dirty="0" smtClean="0"/>
            </a:lvl2pPr>
            <a:lvl3pPr>
              <a:defRPr lang="zh-CN" altLang="en-US" dirty="0" smtClean="0"/>
            </a:lvl3pPr>
            <a:lvl4pPr>
              <a:defRPr lang="zh-CN" altLang="en-US" dirty="0" smtClean="0"/>
            </a:lvl4pPr>
            <a:lvl5pPr>
              <a:defRPr lang="zh-CN" altLang="en-US" dirty="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剪贴画占位符 3"/>
          <p:cNvSpPr>
            <a:spLocks noGrp="1"/>
          </p:cNvSpPr>
          <p:nvPr>
            <p:ph type="clipArt" sz="half" idx="2"/>
          </p:nvPr>
        </p:nvSpPr>
        <p:spPr>
          <a:xfrm>
            <a:off x="4642338" y="1333501"/>
            <a:ext cx="4044462" cy="3775604"/>
          </a:xfrm>
        </p:spPr>
        <p:txBody>
          <a:bodyPr/>
          <a:lstStyle>
            <a:lvl1pPr>
              <a:defRPr lang="zh-CN" altLang="en-US" dirty="0"/>
            </a:lvl1pPr>
          </a:lstStyle>
          <a:p>
            <a:r>
              <a:rPr lang="zh-CN" altLang="en-US" dirty="0" smtClean="0"/>
              <a:t>单击图标添加剪 贴画</a:t>
            </a:r>
            <a:endParaRPr lang="zh-CN" altLang="en-US" dirty="0"/>
          </a:p>
        </p:txBody>
      </p:sp>
      <p:sp>
        <p:nvSpPr>
          <p:cNvPr id="9" name="文本占位符 13"/>
          <p:cNvSpPr>
            <a:spLocks noGrp="1"/>
          </p:cNvSpPr>
          <p:nvPr>
            <p:ph type="body" sz="quarter" idx="13" hasCustomPrompt="1"/>
          </p:nvPr>
        </p:nvSpPr>
        <p:spPr>
          <a:xfrm>
            <a:off x="3923928" y="727348"/>
            <a:ext cx="4608512" cy="288032"/>
          </a:xfrm>
        </p:spPr>
        <p:txBody>
          <a:bodyPr/>
          <a:lstStyle>
            <a:lvl1pPr marL="0" indent="0" algn="r">
              <a:buNone/>
              <a:defRPr sz="1400">
                <a:solidFill>
                  <a:srgbClr val="FF0000"/>
                </a:solidFill>
                <a:latin typeface="微软雅黑 Light" panose="020B0502040204020203" pitchFamily="34" charset="-122"/>
                <a:ea typeface="微软雅黑 Light" panose="020B0502040204020203" pitchFamily="34" charset="-122"/>
              </a:defRPr>
            </a:lvl1pPr>
          </a:lstStyle>
          <a:p>
            <a:pPr lvl="0"/>
            <a:r>
              <a:rPr lang="zh-CN" altLang="en-US" dirty="0" smtClean="0"/>
              <a:t>单击此处编辑二级目录</a:t>
            </a:r>
            <a:endParaRPr lang="zh-CN" altLang="en-US" dirty="0"/>
          </a:p>
        </p:txBody>
      </p:sp>
      <p:sp>
        <p:nvSpPr>
          <p:cNvPr id="10" name="灯片编号占位符 3"/>
          <p:cNvSpPr>
            <a:spLocks noGrp="1"/>
          </p:cNvSpPr>
          <p:nvPr>
            <p:ph type="sldNum" sz="quarter" idx="12"/>
          </p:nvPr>
        </p:nvSpPr>
        <p:spPr>
          <a:xfrm>
            <a:off x="7812360" y="0"/>
            <a:ext cx="1053480" cy="409228"/>
          </a:xfrm>
        </p:spPr>
        <p:txBody>
          <a:bodyPr/>
          <a:lstStyle>
            <a:lvl1pPr>
              <a:defRPr/>
            </a:lvl1pPr>
          </a:lstStyle>
          <a:p>
            <a:fld id="{3D33DD10-C994-4049-A9F4-771270F15BB3}" type="slidenum">
              <a:rPr lang="zh-CN" altLang="en-US"/>
              <a:pPr/>
              <a:t>‹#›</a:t>
            </a:fld>
            <a:endParaRPr lang="en-US" altLang="zh-CN"/>
          </a:p>
        </p:txBody>
      </p:sp>
    </p:spTree>
    <p:extLst>
      <p:ext uri="{BB962C8B-B14F-4D97-AF65-F5344CB8AC3E}">
        <p14:creationId xmlns:p14="http://schemas.microsoft.com/office/powerpoint/2010/main" val="258627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31511"/>
            <a:ext cx="8229600" cy="949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b"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5363" name="Rectangle 3"/>
          <p:cNvSpPr>
            <a:spLocks noGrp="1" noChangeArrowheads="1"/>
          </p:cNvSpPr>
          <p:nvPr>
            <p:ph type="body" idx="1"/>
          </p:nvPr>
        </p:nvSpPr>
        <p:spPr bwMode="auto">
          <a:xfrm>
            <a:off x="457200" y="1333501"/>
            <a:ext cx="8229600" cy="3775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1043" tIns="40522" rIns="81043" bIns="40522" numCol="1" anchor="t" anchorCtr="0" compatLnSpc="1">
            <a:prstTxWarp prst="textNoShape">
              <a:avLst/>
            </a:prstTxWarp>
          </a:bodyPr>
          <a:lstStyle/>
          <a:p>
            <a:pPr lvl="0"/>
            <a:r>
              <a:rPr lang="zh-CN" altLang="en-US" dirty="0" smtClean="0"/>
              <a:t>单击此处编辑母版文本样式</a:t>
            </a:r>
            <a:endParaRPr lang="en-US" altLang="zh-CN" dirty="0" smtClean="0"/>
          </a:p>
          <a:p>
            <a:pPr lvl="1"/>
            <a:r>
              <a:rPr lang="zh-CN" altLang="en-US" dirty="0" smtClean="0"/>
              <a:t>第二级</a:t>
            </a:r>
            <a:endParaRPr lang="en-US" altLang="zh-CN" dirty="0" smtClean="0"/>
          </a:p>
          <a:p>
            <a:pPr lvl="2"/>
            <a:r>
              <a:rPr lang="zh-CN" altLang="en-US" dirty="0" smtClean="0"/>
              <a:t>第三级</a:t>
            </a:r>
            <a:endParaRPr lang="en-US" altLang="zh-CN" dirty="0" smtClean="0"/>
          </a:p>
          <a:p>
            <a:pPr lvl="3"/>
            <a:r>
              <a:rPr lang="zh-CN" altLang="en-US" dirty="0" smtClean="0"/>
              <a:t>第四级</a:t>
            </a:r>
            <a:endParaRPr lang="en-US" altLang="zh-CN" dirty="0" smtClean="0"/>
          </a:p>
          <a:p>
            <a:pPr lvl="4"/>
            <a:r>
              <a:rPr lang="zh-CN" altLang="en-US" dirty="0" smtClean="0"/>
              <a:t>第五级</a:t>
            </a:r>
            <a:endParaRPr lang="en-US" altLang="zh-CN" dirty="0" smtClean="0"/>
          </a:p>
        </p:txBody>
      </p:sp>
      <p:sp>
        <p:nvSpPr>
          <p:cNvPr id="15366" name="Rectangle 6"/>
          <p:cNvSpPr>
            <a:spLocks noGrp="1" noChangeArrowheads="1"/>
          </p:cNvSpPr>
          <p:nvPr>
            <p:ph type="sldNum" sz="quarter" idx="4"/>
          </p:nvPr>
        </p:nvSpPr>
        <p:spPr bwMode="auto">
          <a:xfrm>
            <a:off x="7812360" y="0"/>
            <a:ext cx="1053480" cy="409228"/>
          </a:xfrm>
          <a:prstGeom prst="rect">
            <a:avLst/>
          </a:prstGeom>
          <a:solidFill>
            <a:srgbClr val="FFC000"/>
          </a:solidFill>
          <a:ln>
            <a:noFill/>
          </a:ln>
          <a:effectLst/>
          <a:extLst/>
        </p:spPr>
        <p:txBody>
          <a:bodyPr vert="horz" wrap="square" lIns="81043" tIns="40522" rIns="81043" bIns="40522" numCol="1" anchor="t" anchorCtr="0" compatLnSpc="1">
            <a:prstTxWarp prst="textNoShape">
              <a:avLst/>
            </a:prstTxWarp>
          </a:bodyPr>
          <a:lstStyle>
            <a:lvl1pPr algn="ctr" eaLnBrk="1" hangingPunct="1">
              <a:defRPr sz="2000" b="1">
                <a:solidFill>
                  <a:schemeClr val="bg1"/>
                </a:solidFill>
                <a:latin typeface="MS Reference Sans Serif" panose="020B0604030504040204" pitchFamily="34" charset="0"/>
                <a:ea typeface="宋体" charset="-122"/>
              </a:defRPr>
            </a:lvl1pPr>
          </a:lstStyle>
          <a:p>
            <a:fld id="{96D3E061-660C-4672-806E-D9C44806AB13}" type="slidenum">
              <a:rPr lang="zh-CN" altLang="en-US" smtClean="0"/>
              <a:pPr/>
              <a:t>‹#›</a:t>
            </a:fld>
            <a:endParaRPr lang="en-US" altLang="zh-CN" dirty="0"/>
          </a:p>
        </p:txBody>
      </p:sp>
      <p:sp>
        <p:nvSpPr>
          <p:cNvPr id="15367" name="Rectangle 7" descr="Gold bar"/>
          <p:cNvSpPr>
            <a:spLocks noChangeArrowheads="1"/>
          </p:cNvSpPr>
          <p:nvPr/>
        </p:nvSpPr>
        <p:spPr bwMode="auto">
          <a:xfrm>
            <a:off x="0" y="0"/>
            <a:ext cx="228600" cy="1905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68" name="Line 8"/>
          <p:cNvSpPr>
            <a:spLocks noChangeShapeType="1"/>
          </p:cNvSpPr>
          <p:nvPr/>
        </p:nvSpPr>
        <p:spPr bwMode="auto">
          <a:xfrm>
            <a:off x="457200" y="12065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043" tIns="40522" rIns="81043" bIns="40522"/>
          <a:lstStyle/>
          <a:p>
            <a:endParaRPr lang="zh-CN" altLang="en-US"/>
          </a:p>
        </p:txBody>
      </p:sp>
      <p:sp>
        <p:nvSpPr>
          <p:cNvPr id="15369" name="Rectangle 9" descr="Orange bar"/>
          <p:cNvSpPr>
            <a:spLocks noChangeArrowheads="1"/>
          </p:cNvSpPr>
          <p:nvPr/>
        </p:nvSpPr>
        <p:spPr bwMode="auto">
          <a:xfrm>
            <a:off x="0" y="1905000"/>
            <a:ext cx="228600" cy="1905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15370" name="Rectangle 10" descr="Slate bar"/>
          <p:cNvSpPr>
            <a:spLocks noChangeArrowheads="1"/>
          </p:cNvSpPr>
          <p:nvPr/>
        </p:nvSpPr>
        <p:spPr bwMode="auto">
          <a:xfrm>
            <a:off x="0" y="3810000"/>
            <a:ext cx="228600" cy="1905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1043" tIns="40522" rIns="81043" bIns="40522" anchor="ctr"/>
          <a:lstStyle/>
          <a:p>
            <a:pPr algn="ctr" eaLnBrk="1" hangingPunct="1"/>
            <a:endParaRPr lang="zh-CN" altLang="en-US" sz="2100">
              <a:latin typeface="Times New Roman" pitchFamily="18" charset="0"/>
              <a:ea typeface="宋体" charset="-122"/>
            </a:endParaRPr>
          </a:p>
        </p:txBody>
      </p:sp>
      <p:sp>
        <p:nvSpPr>
          <p:cNvPr id="2" name="TextBox 1"/>
          <p:cNvSpPr txBox="1"/>
          <p:nvPr userDrawn="1"/>
        </p:nvSpPr>
        <p:spPr>
          <a:xfrm>
            <a:off x="251520" y="5449788"/>
            <a:ext cx="6192688" cy="253916"/>
          </a:xfrm>
          <a:prstGeom prst="rect">
            <a:avLst/>
          </a:prstGeom>
          <a:noFill/>
        </p:spPr>
        <p:txBody>
          <a:bodyPr wrap="square" rtlCol="0">
            <a:spAutoFit/>
          </a:bodyPr>
          <a:lstStyle/>
          <a:p>
            <a:pPr algn="l"/>
            <a:r>
              <a:rPr lang="zh-CN" altLang="en-US" sz="1000" dirty="0" smtClean="0">
                <a:solidFill>
                  <a:schemeClr val="bg1">
                    <a:lumMod val="50000"/>
                  </a:schemeClr>
                </a:solidFill>
                <a:latin typeface="微软雅黑 Light" panose="020B0502040204020203" pitchFamily="34" charset="-122"/>
                <a:ea typeface="微软雅黑 Light" panose="020B0502040204020203" pitchFamily="34" charset="-122"/>
              </a:rPr>
              <a:t>河南中医药大学</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a:t>
            </a:r>
            <a:r>
              <a:rPr lang="zh-CN" altLang="en-US" sz="1000" baseline="0" dirty="0" smtClean="0">
                <a:solidFill>
                  <a:schemeClr val="bg1">
                    <a:lumMod val="50000"/>
                  </a:schemeClr>
                </a:solidFill>
                <a:latin typeface="微软雅黑 Light" panose="020B0502040204020203" pitchFamily="34" charset="-122"/>
                <a:ea typeface="微软雅黑 Light" panose="020B0502040204020203" pitchFamily="34" charset="-122"/>
              </a:rPr>
              <a:t>阮晓龙 </a:t>
            </a:r>
            <a:r>
              <a:rPr lang="en-US" altLang="zh-CN" sz="1000" baseline="0" dirty="0" smtClean="0">
                <a:solidFill>
                  <a:schemeClr val="bg1">
                    <a:lumMod val="50000"/>
                  </a:schemeClr>
                </a:solidFill>
                <a:latin typeface="微软雅黑 Light" panose="020B0502040204020203" pitchFamily="34" charset="-122"/>
                <a:ea typeface="微软雅黑 Light" panose="020B0502040204020203" pitchFamily="34" charset="-122"/>
              </a:rPr>
              <a:t>/ 13938213680 / http://web.book.51xueweb.cn / http://www.51xueweb.cn</a:t>
            </a:r>
            <a:endParaRPr lang="zh-CN" altLang="en-US" sz="1000" dirty="0">
              <a:solidFill>
                <a:schemeClr val="bg1">
                  <a:lumMod val="50000"/>
                </a:schemeClr>
              </a:solidFill>
              <a:latin typeface="微软雅黑 Light" panose="020B0502040204020203" pitchFamily="34" charset="-122"/>
              <a:ea typeface="微软雅黑 Light" panose="020B0502040204020203" pitchFamily="34" charset="-122"/>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6" r:id="rId7"/>
    <p:sldLayoutId id="2147483667" r:id="rId8"/>
    <p:sldLayoutId id="2147483670" r:id="rId9"/>
  </p:sldLayoutIdLst>
  <p:timing>
    <p:tnLst>
      <p:par>
        <p:cTn id="1" dur="indefinite" restart="never" nodeType="tmRoot"/>
      </p:par>
    </p:tnLst>
  </p:timing>
  <p:hf hdr="0" ftr="0" dt="0"/>
  <p:txStyles>
    <p:titleStyle>
      <a:lvl1pPr algn="l" rtl="0" eaLnBrk="1" fontAlgn="base" hangingPunct="1">
        <a:spcBef>
          <a:spcPct val="0"/>
        </a:spcBef>
        <a:spcAft>
          <a:spcPct val="0"/>
        </a:spcAft>
        <a:defRPr sz="3000" b="0">
          <a:solidFill>
            <a:schemeClr val="tx2"/>
          </a:solidFill>
          <a:latin typeface="+mj-ea"/>
          <a:ea typeface="+mj-ea"/>
          <a:cs typeface="+mj-cs"/>
        </a:defRPr>
      </a:lvl1pPr>
      <a:lvl2pPr algn="l" rtl="0" eaLnBrk="1" fontAlgn="base" hangingPunct="1">
        <a:spcBef>
          <a:spcPct val="0"/>
        </a:spcBef>
        <a:spcAft>
          <a:spcPct val="0"/>
        </a:spcAft>
        <a:defRPr sz="3900">
          <a:solidFill>
            <a:schemeClr val="tx2"/>
          </a:solidFill>
          <a:latin typeface="Times New Roman" pitchFamily="18" charset="0"/>
        </a:defRPr>
      </a:lvl2pPr>
      <a:lvl3pPr algn="l" rtl="0" eaLnBrk="1" fontAlgn="base" hangingPunct="1">
        <a:spcBef>
          <a:spcPct val="0"/>
        </a:spcBef>
        <a:spcAft>
          <a:spcPct val="0"/>
        </a:spcAft>
        <a:defRPr sz="3900">
          <a:solidFill>
            <a:schemeClr val="tx2"/>
          </a:solidFill>
          <a:latin typeface="Times New Roman" pitchFamily="18" charset="0"/>
        </a:defRPr>
      </a:lvl3pPr>
      <a:lvl4pPr algn="l" rtl="0" eaLnBrk="1" fontAlgn="base" hangingPunct="1">
        <a:spcBef>
          <a:spcPct val="0"/>
        </a:spcBef>
        <a:spcAft>
          <a:spcPct val="0"/>
        </a:spcAft>
        <a:defRPr sz="3900">
          <a:solidFill>
            <a:schemeClr val="tx2"/>
          </a:solidFill>
          <a:latin typeface="Times New Roman" pitchFamily="18" charset="0"/>
        </a:defRPr>
      </a:lvl4pPr>
      <a:lvl5pPr algn="l" rtl="0" eaLnBrk="1" fontAlgn="base" hangingPunct="1">
        <a:spcBef>
          <a:spcPct val="0"/>
        </a:spcBef>
        <a:spcAft>
          <a:spcPct val="0"/>
        </a:spcAft>
        <a:defRPr sz="3900">
          <a:solidFill>
            <a:schemeClr val="tx2"/>
          </a:solidFill>
          <a:latin typeface="Times New Roman" pitchFamily="18" charset="0"/>
        </a:defRPr>
      </a:lvl5pPr>
      <a:lvl6pPr marL="405216" algn="l" rtl="0" eaLnBrk="1" fontAlgn="base" hangingPunct="1">
        <a:spcBef>
          <a:spcPct val="0"/>
        </a:spcBef>
        <a:spcAft>
          <a:spcPct val="0"/>
        </a:spcAft>
        <a:defRPr sz="3900">
          <a:solidFill>
            <a:schemeClr val="tx2"/>
          </a:solidFill>
          <a:latin typeface="Times New Roman" pitchFamily="18" charset="0"/>
        </a:defRPr>
      </a:lvl6pPr>
      <a:lvl7pPr marL="810433" algn="l" rtl="0" eaLnBrk="1" fontAlgn="base" hangingPunct="1">
        <a:spcBef>
          <a:spcPct val="0"/>
        </a:spcBef>
        <a:spcAft>
          <a:spcPct val="0"/>
        </a:spcAft>
        <a:defRPr sz="3900">
          <a:solidFill>
            <a:schemeClr val="tx2"/>
          </a:solidFill>
          <a:latin typeface="Times New Roman" pitchFamily="18" charset="0"/>
        </a:defRPr>
      </a:lvl7pPr>
      <a:lvl8pPr marL="1215649" algn="l" rtl="0" eaLnBrk="1" fontAlgn="base" hangingPunct="1">
        <a:spcBef>
          <a:spcPct val="0"/>
        </a:spcBef>
        <a:spcAft>
          <a:spcPct val="0"/>
        </a:spcAft>
        <a:defRPr sz="3900">
          <a:solidFill>
            <a:schemeClr val="tx2"/>
          </a:solidFill>
          <a:latin typeface="Times New Roman" pitchFamily="18" charset="0"/>
        </a:defRPr>
      </a:lvl8pPr>
      <a:lvl9pPr marL="1620865" algn="l" rtl="0" eaLnBrk="1" fontAlgn="base" hangingPunct="1">
        <a:spcBef>
          <a:spcPct val="0"/>
        </a:spcBef>
        <a:spcAft>
          <a:spcPct val="0"/>
        </a:spcAft>
        <a:defRPr sz="3900">
          <a:solidFill>
            <a:schemeClr val="tx2"/>
          </a:solidFill>
          <a:latin typeface="Times New Roman" pitchFamily="18" charset="0"/>
        </a:defRPr>
      </a:lvl9pPr>
    </p:titleStyle>
    <p:bodyStyle>
      <a:lvl1pPr marL="303912" indent="-303912" algn="l" rtl="0" eaLnBrk="1" fontAlgn="base" hangingPunct="1">
        <a:spcBef>
          <a:spcPct val="20000"/>
        </a:spcBef>
        <a:spcAft>
          <a:spcPct val="0"/>
        </a:spcAft>
        <a:buClr>
          <a:schemeClr val="bg2"/>
        </a:buClr>
        <a:buSzPct val="75000"/>
        <a:buFont typeface="Wingdings" pitchFamily="2" charset="2"/>
        <a:buChar char="p"/>
        <a:defRPr sz="2200">
          <a:solidFill>
            <a:schemeClr val="tx1"/>
          </a:solidFill>
          <a:latin typeface="幼圆" panose="02010509060101010101" pitchFamily="49" charset="-122"/>
          <a:ea typeface="幼圆" panose="02010509060101010101" pitchFamily="49" charset="-122"/>
          <a:cs typeface="+mn-cs"/>
        </a:defRPr>
      </a:lvl1pPr>
      <a:lvl2pPr marL="658477" indent="-253260" algn="l" rtl="0" eaLnBrk="1" fontAlgn="base" hangingPunct="1">
        <a:spcBef>
          <a:spcPct val="20000"/>
        </a:spcBef>
        <a:spcAft>
          <a:spcPct val="0"/>
        </a:spcAft>
        <a:buClr>
          <a:schemeClr val="tx2"/>
        </a:buClr>
        <a:buSzPct val="75000"/>
        <a:buFont typeface="Wingdings" pitchFamily="2" charset="2"/>
        <a:buChar char="n"/>
        <a:defRPr sz="2000">
          <a:solidFill>
            <a:schemeClr val="tx1"/>
          </a:solidFill>
          <a:latin typeface="幼圆" panose="02010509060101010101" pitchFamily="49" charset="-122"/>
          <a:ea typeface="幼圆" panose="02010509060101010101" pitchFamily="49" charset="-122"/>
        </a:defRPr>
      </a:lvl2pPr>
      <a:lvl3pPr marL="1013041" indent="-202608" algn="l" rtl="0" eaLnBrk="1" fontAlgn="base" hangingPunct="1">
        <a:spcBef>
          <a:spcPct val="20000"/>
        </a:spcBef>
        <a:spcAft>
          <a:spcPct val="0"/>
        </a:spcAft>
        <a:buClr>
          <a:schemeClr val="accent1"/>
        </a:buClr>
        <a:buSzPct val="65000"/>
        <a:buFont typeface="Wingdings" pitchFamily="2" charset="2"/>
        <a:buChar char="p"/>
        <a:defRPr sz="1800">
          <a:solidFill>
            <a:schemeClr val="tx1"/>
          </a:solidFill>
          <a:latin typeface="幼圆" panose="02010509060101010101" pitchFamily="49" charset="-122"/>
          <a:ea typeface="幼圆" panose="02010509060101010101" pitchFamily="49" charset="-122"/>
        </a:defRPr>
      </a:lvl3pPr>
      <a:lvl4pPr marL="1418257" indent="-202608" algn="l" rtl="0" eaLnBrk="1" fontAlgn="base" hangingPunct="1">
        <a:spcBef>
          <a:spcPct val="20000"/>
        </a:spcBef>
        <a:spcAft>
          <a:spcPct val="0"/>
        </a:spcAft>
        <a:buClr>
          <a:schemeClr val="bg2"/>
        </a:buClr>
        <a:buFont typeface="Wingdings" pitchFamily="2" charset="2"/>
        <a:buChar char="§"/>
        <a:defRPr sz="1600">
          <a:solidFill>
            <a:schemeClr val="tx1"/>
          </a:solidFill>
          <a:latin typeface="幼圆" panose="02010509060101010101" pitchFamily="49" charset="-122"/>
          <a:ea typeface="幼圆" panose="02010509060101010101" pitchFamily="49" charset="-122"/>
        </a:defRPr>
      </a:lvl4pPr>
      <a:lvl5pPr marL="1823474" indent="-202608"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幼圆" panose="02010509060101010101" pitchFamily="49" charset="-122"/>
          <a:ea typeface="幼圆" panose="02010509060101010101" pitchFamily="49" charset="-122"/>
        </a:defRPr>
      </a:lvl5pPr>
      <a:lvl6pPr marL="2228690"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633906"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039123"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444339" indent="-20260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zh-CN"/>
      </a:defPPr>
      <a:lvl1pPr marL="0" algn="l" defTabSz="810433" rtl="0" eaLnBrk="1" latinLnBrk="0" hangingPunct="1">
        <a:defRPr sz="1600" kern="1200">
          <a:solidFill>
            <a:schemeClr val="tx1"/>
          </a:solidFill>
          <a:latin typeface="+mn-lt"/>
          <a:ea typeface="+mn-ea"/>
          <a:cs typeface="+mn-cs"/>
        </a:defRPr>
      </a:lvl1pPr>
      <a:lvl2pPr marL="405216" algn="l" defTabSz="810433" rtl="0" eaLnBrk="1" latinLnBrk="0" hangingPunct="1">
        <a:defRPr sz="1600" kern="1200">
          <a:solidFill>
            <a:schemeClr val="tx1"/>
          </a:solidFill>
          <a:latin typeface="+mn-lt"/>
          <a:ea typeface="+mn-ea"/>
          <a:cs typeface="+mn-cs"/>
        </a:defRPr>
      </a:lvl2pPr>
      <a:lvl3pPr marL="810433" algn="l" defTabSz="810433" rtl="0" eaLnBrk="1" latinLnBrk="0" hangingPunct="1">
        <a:defRPr sz="1600" kern="1200">
          <a:solidFill>
            <a:schemeClr val="tx1"/>
          </a:solidFill>
          <a:latin typeface="+mn-lt"/>
          <a:ea typeface="+mn-ea"/>
          <a:cs typeface="+mn-cs"/>
        </a:defRPr>
      </a:lvl3pPr>
      <a:lvl4pPr marL="1215649" algn="l" defTabSz="810433" rtl="0" eaLnBrk="1" latinLnBrk="0" hangingPunct="1">
        <a:defRPr sz="1600" kern="1200">
          <a:solidFill>
            <a:schemeClr val="tx1"/>
          </a:solidFill>
          <a:latin typeface="+mn-lt"/>
          <a:ea typeface="+mn-ea"/>
          <a:cs typeface="+mn-cs"/>
        </a:defRPr>
      </a:lvl4pPr>
      <a:lvl5pPr marL="1620865" algn="l" defTabSz="810433" rtl="0" eaLnBrk="1" latinLnBrk="0" hangingPunct="1">
        <a:defRPr sz="1600" kern="1200">
          <a:solidFill>
            <a:schemeClr val="tx1"/>
          </a:solidFill>
          <a:latin typeface="+mn-lt"/>
          <a:ea typeface="+mn-ea"/>
          <a:cs typeface="+mn-cs"/>
        </a:defRPr>
      </a:lvl5pPr>
      <a:lvl6pPr marL="2026082" algn="l" defTabSz="810433" rtl="0" eaLnBrk="1" latinLnBrk="0" hangingPunct="1">
        <a:defRPr sz="1600" kern="1200">
          <a:solidFill>
            <a:schemeClr val="tx1"/>
          </a:solidFill>
          <a:latin typeface="+mn-lt"/>
          <a:ea typeface="+mn-ea"/>
          <a:cs typeface="+mn-cs"/>
        </a:defRPr>
      </a:lvl6pPr>
      <a:lvl7pPr marL="2431298" algn="l" defTabSz="810433" rtl="0" eaLnBrk="1" latinLnBrk="0" hangingPunct="1">
        <a:defRPr sz="1600" kern="1200">
          <a:solidFill>
            <a:schemeClr val="tx1"/>
          </a:solidFill>
          <a:latin typeface="+mn-lt"/>
          <a:ea typeface="+mn-ea"/>
          <a:cs typeface="+mn-cs"/>
        </a:defRPr>
      </a:lvl7pPr>
      <a:lvl8pPr marL="2836515" algn="l" defTabSz="810433" rtl="0" eaLnBrk="1" latinLnBrk="0" hangingPunct="1">
        <a:defRPr sz="1600" kern="1200">
          <a:solidFill>
            <a:schemeClr val="tx1"/>
          </a:solidFill>
          <a:latin typeface="+mn-lt"/>
          <a:ea typeface="+mn-ea"/>
          <a:cs typeface="+mn-cs"/>
        </a:defRPr>
      </a:lvl8pPr>
      <a:lvl9pPr marL="3241731" algn="l" defTabSz="81043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4.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6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6.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6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dirty="0" smtClean="0"/>
              <a:t>Web</a:t>
            </a:r>
            <a:r>
              <a:rPr lang="zh-CN" altLang="en-US" dirty="0" smtClean="0"/>
              <a:t>前端</a:t>
            </a:r>
            <a:r>
              <a:rPr lang="zh-CN" altLang="en-US" dirty="0" smtClean="0"/>
              <a:t>开发</a:t>
            </a:r>
            <a:endParaRPr lang="zh-CN" altLang="en-US" dirty="0"/>
          </a:p>
        </p:txBody>
      </p:sp>
      <p:sp>
        <p:nvSpPr>
          <p:cNvPr id="2051" name="Rectangle 3"/>
          <p:cNvSpPr>
            <a:spLocks noGrp="1" noChangeArrowheads="1"/>
          </p:cNvSpPr>
          <p:nvPr>
            <p:ph type="subTitle" idx="1"/>
          </p:nvPr>
        </p:nvSpPr>
        <p:spPr>
          <a:xfrm>
            <a:off x="1371600" y="2725208"/>
            <a:ext cx="6400800" cy="1032392"/>
          </a:xfrm>
        </p:spPr>
        <p:txBody>
          <a:bodyPr/>
          <a:lstStyle/>
          <a:p>
            <a:r>
              <a:rPr lang="zh-CN" altLang="en-US" dirty="0" smtClean="0"/>
              <a:t>第</a:t>
            </a:r>
            <a:r>
              <a:rPr lang="en-US" altLang="zh-CN" dirty="0" smtClean="0"/>
              <a:t>12</a:t>
            </a:r>
            <a:r>
              <a:rPr lang="zh-CN" altLang="en-US" dirty="0" smtClean="0"/>
              <a:t>章 布局</a:t>
            </a:r>
            <a:endParaRPr lang="zh-CN" altLang="en-US" dirty="0"/>
          </a:p>
        </p:txBody>
      </p:sp>
      <p:sp>
        <p:nvSpPr>
          <p:cNvPr id="2" name="TextBox 1"/>
          <p:cNvSpPr txBox="1"/>
          <p:nvPr/>
        </p:nvSpPr>
        <p:spPr>
          <a:xfrm>
            <a:off x="2413998" y="3637587"/>
            <a:ext cx="4320480" cy="1374497"/>
          </a:xfrm>
          <a:prstGeom prst="rect">
            <a:avLst/>
          </a:prstGeom>
          <a:noFill/>
        </p:spPr>
        <p:txBody>
          <a:bodyPr wrap="square" lIns="81043" tIns="40522" rIns="81043" bIns="40522" rtlCol="0">
            <a:spAutoFit/>
          </a:bodyPr>
          <a:lstStyle/>
          <a:p>
            <a:pPr algn="ct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阮晓龙</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13938213680 / rxl@hactcm.edu.cn</a:t>
            </a:r>
          </a:p>
          <a:p>
            <a:pPr algn="ct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http</a:t>
            </a: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web.book.51xueweb.cn</a:t>
            </a:r>
          </a:p>
          <a:p>
            <a:pPr algn="ctr"/>
            <a:r>
              <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rPr>
              <a:t>http://</a:t>
            </a:r>
            <a:r>
              <a:rPr lang="en-US" altLang="zh-CN" sz="900" dirty="0" smtClean="0">
                <a:solidFill>
                  <a:schemeClr val="tx1">
                    <a:lumMod val="75000"/>
                    <a:lumOff val="25000"/>
                  </a:schemeClr>
                </a:solidFill>
                <a:latin typeface="微软雅黑" panose="020B0503020204020204" pitchFamily="34" charset="-122"/>
                <a:ea typeface="微软雅黑" panose="020B0503020204020204" pitchFamily="34" charset="-122"/>
              </a:rPr>
              <a:t>www.51xueweb.cn</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河南中医药大学管理科学与工程</a:t>
            </a:r>
            <a:r>
              <a:rPr lang="zh-CN" altLang="en-US" sz="900" dirty="0" smtClean="0">
                <a:solidFill>
                  <a:schemeClr val="tx1">
                    <a:lumMod val="50000"/>
                    <a:lumOff val="50000"/>
                  </a:schemeClr>
                </a:solidFill>
                <a:latin typeface="微软雅黑" panose="020B0503020204020204" pitchFamily="34" charset="-122"/>
                <a:ea typeface="微软雅黑" panose="020B0503020204020204" pitchFamily="34" charset="-122"/>
              </a:rPr>
              <a:t>学科</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gn="ctr"/>
            <a:r>
              <a:rPr lang="en-US" altLang="zh-CN" sz="900" dirty="0" smtClean="0">
                <a:solidFill>
                  <a:schemeClr val="tx1">
                    <a:lumMod val="50000"/>
                    <a:lumOff val="50000"/>
                  </a:schemeClr>
                </a:solidFill>
                <a:latin typeface="微软雅黑" panose="020B0503020204020204" pitchFamily="34" charset="-122"/>
                <a:ea typeface="微软雅黑" panose="020B0503020204020204" pitchFamily="34" charset="-122"/>
              </a:rPr>
              <a:t>2018.5</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4"/>
          </p:nvPr>
        </p:nvSpPr>
        <p:spPr/>
        <p:txBody>
          <a:bodyPr/>
          <a:lstStyle/>
          <a:p>
            <a:fld id="{B7059A01-655F-4DD4-9AFD-BCB26118B679}" type="slidenum">
              <a:rPr lang="zh-CN" altLang="en-US" smtClean="0"/>
              <a:pPr/>
              <a:t>1</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smtClean="0"/>
              <a:t>具体语法：</a:t>
            </a:r>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10</a:t>
            </a:fld>
            <a:endParaRPr lang="en-US" altLang="zh-CN"/>
          </a:p>
        </p:txBody>
      </p:sp>
      <p:sp>
        <p:nvSpPr>
          <p:cNvPr id="6" name="文本占位符 5"/>
          <p:cNvSpPr>
            <a:spLocks noGrp="1"/>
          </p:cNvSpPr>
          <p:nvPr>
            <p:ph type="body" sz="quarter" idx="13"/>
          </p:nvPr>
        </p:nvSpPr>
        <p:spPr/>
        <p:txBody>
          <a:bodyPr/>
          <a:lstStyle/>
          <a:p>
            <a:r>
              <a:rPr lang="en-US" altLang="zh-CN" dirty="0" smtClean="0"/>
              <a:t>1.2</a:t>
            </a:r>
            <a:r>
              <a:rPr lang="zh-CN" altLang="en-US" dirty="0" smtClean="0"/>
              <a:t>外边</a:t>
            </a:r>
            <a:r>
              <a:rPr lang="zh-CN" altLang="en-US" dirty="0"/>
              <a:t>距与内边距</a:t>
            </a: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6285" y="1983208"/>
            <a:ext cx="4771429" cy="2476190"/>
          </a:xfrm>
          <a:prstGeom prst="rect">
            <a:avLst/>
          </a:prstGeom>
        </p:spPr>
      </p:pic>
    </p:spTree>
    <p:extLst>
      <p:ext uri="{BB962C8B-B14F-4D97-AF65-F5344CB8AC3E}">
        <p14:creationId xmlns:p14="http://schemas.microsoft.com/office/powerpoint/2010/main" val="1727198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en-US" altLang="zh-CN" dirty="0"/>
              <a:t>f</a:t>
            </a:r>
            <a:r>
              <a:rPr lang="en-US" altLang="zh-CN" dirty="0" smtClean="0"/>
              <a:t>loat</a:t>
            </a:r>
          </a:p>
          <a:p>
            <a:pPr lvl="1"/>
            <a:r>
              <a:rPr lang="zh-CN" altLang="zh-CN" dirty="0"/>
              <a:t>网页的布局主要通过</a:t>
            </a:r>
            <a:r>
              <a:rPr lang="en-US" altLang="zh-CN" dirty="0"/>
              <a:t>float</a:t>
            </a:r>
            <a:r>
              <a:rPr lang="zh-CN" altLang="zh-CN" dirty="0"/>
              <a:t>属性来实现，</a:t>
            </a:r>
            <a:r>
              <a:rPr lang="en-US" altLang="zh-CN" dirty="0"/>
              <a:t>float </a:t>
            </a:r>
            <a:r>
              <a:rPr lang="zh-CN" altLang="zh-CN" dirty="0"/>
              <a:t>属性定义元素在哪个方向浮动</a:t>
            </a:r>
            <a:r>
              <a:rPr lang="zh-CN" altLang="zh-CN" dirty="0" smtClean="0"/>
              <a:t>。</a:t>
            </a:r>
            <a:endParaRPr lang="en-US" altLang="zh-CN" dirty="0" smtClean="0"/>
          </a:p>
          <a:p>
            <a:pPr lvl="1"/>
            <a:r>
              <a:rPr lang="zh-CN" altLang="zh-CN" dirty="0" smtClean="0"/>
              <a:t>属性</a:t>
            </a:r>
            <a:r>
              <a:rPr lang="zh-CN" altLang="zh-CN" dirty="0"/>
              <a:t>值有以下四种</a:t>
            </a:r>
            <a:r>
              <a:rPr lang="zh-CN" altLang="zh-CN" dirty="0" smtClean="0"/>
              <a:t>情况</a:t>
            </a:r>
            <a:r>
              <a:rPr lang="zh-CN" altLang="en-US" dirty="0" smtClean="0"/>
              <a:t>：</a:t>
            </a:r>
            <a:endParaRPr lang="en-US" altLang="zh-CN" dirty="0" smtClean="0"/>
          </a:p>
          <a:p>
            <a:pPr lvl="2"/>
            <a:r>
              <a:rPr lang="en-US" altLang="zh-CN" dirty="0">
                <a:solidFill>
                  <a:srgbClr val="FF0000"/>
                </a:solidFill>
              </a:rPr>
              <a:t>left</a:t>
            </a:r>
            <a:r>
              <a:rPr lang="zh-CN" altLang="zh-CN" dirty="0"/>
              <a:t>定义向左浮动</a:t>
            </a:r>
            <a:r>
              <a:rPr lang="zh-CN" altLang="zh-CN" dirty="0" smtClean="0"/>
              <a:t>。</a:t>
            </a:r>
            <a:endParaRPr lang="en-US" altLang="zh-CN" dirty="0" smtClean="0"/>
          </a:p>
          <a:p>
            <a:pPr lvl="2"/>
            <a:r>
              <a:rPr lang="en-US" altLang="zh-CN" dirty="0">
                <a:solidFill>
                  <a:srgbClr val="FF0000"/>
                </a:solidFill>
              </a:rPr>
              <a:t>right</a:t>
            </a:r>
            <a:r>
              <a:rPr lang="zh-CN" altLang="en-US" dirty="0"/>
              <a:t>定义向右浮动</a:t>
            </a:r>
            <a:r>
              <a:rPr lang="zh-CN" altLang="en-US" dirty="0" smtClean="0"/>
              <a:t>。</a:t>
            </a:r>
            <a:endParaRPr lang="en-US" altLang="zh-CN" dirty="0" smtClean="0"/>
          </a:p>
          <a:p>
            <a:pPr lvl="2"/>
            <a:r>
              <a:rPr lang="en-US" altLang="zh-CN" dirty="0">
                <a:solidFill>
                  <a:srgbClr val="FF0000"/>
                </a:solidFill>
              </a:rPr>
              <a:t>none</a:t>
            </a:r>
            <a:r>
              <a:rPr lang="zh-CN" altLang="en-US" dirty="0"/>
              <a:t>为</a:t>
            </a:r>
            <a:r>
              <a:rPr lang="en-US" altLang="zh-CN" dirty="0"/>
              <a:t>float</a:t>
            </a:r>
            <a:r>
              <a:rPr lang="zh-CN" altLang="en-US" dirty="0"/>
              <a:t>属性的默认值，表示元素不浮动，并会</a:t>
            </a:r>
            <a:r>
              <a:rPr lang="zh-CN" altLang="en-US" dirty="0" smtClean="0"/>
              <a:t>显示其</a:t>
            </a:r>
            <a:r>
              <a:rPr lang="zh-CN" altLang="en-US" dirty="0"/>
              <a:t>在页面中出现的位置</a:t>
            </a:r>
            <a:r>
              <a:rPr lang="zh-CN" altLang="en-US" dirty="0" smtClean="0"/>
              <a:t>。</a:t>
            </a:r>
            <a:endParaRPr lang="en-US" altLang="zh-CN" dirty="0" smtClean="0"/>
          </a:p>
          <a:p>
            <a:pPr lvl="2"/>
            <a:r>
              <a:rPr lang="en-US" altLang="zh-CN" dirty="0">
                <a:solidFill>
                  <a:srgbClr val="FF0000"/>
                </a:solidFill>
              </a:rPr>
              <a:t>inherit</a:t>
            </a:r>
            <a:r>
              <a:rPr lang="zh-CN" altLang="en-US" dirty="0"/>
              <a:t>规定应该从父元素继承</a:t>
            </a:r>
            <a:r>
              <a:rPr lang="en-US" altLang="zh-CN" dirty="0"/>
              <a:t>float</a:t>
            </a:r>
            <a:r>
              <a:rPr lang="zh-CN" altLang="en-US" dirty="0"/>
              <a:t>属性的值。</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11</a:t>
            </a:fld>
            <a:endParaRPr lang="en-US" altLang="zh-CN"/>
          </a:p>
        </p:txBody>
      </p:sp>
      <p:sp>
        <p:nvSpPr>
          <p:cNvPr id="6" name="文本占位符 5"/>
          <p:cNvSpPr>
            <a:spLocks noGrp="1"/>
          </p:cNvSpPr>
          <p:nvPr>
            <p:ph type="body" sz="quarter" idx="13"/>
          </p:nvPr>
        </p:nvSpPr>
        <p:spPr/>
        <p:txBody>
          <a:bodyPr/>
          <a:lstStyle/>
          <a:p>
            <a:r>
              <a:rPr lang="en-US" altLang="zh-CN" dirty="0" smtClean="0"/>
              <a:t>1.3</a:t>
            </a:r>
            <a:r>
              <a:rPr lang="zh-CN" altLang="en-US" dirty="0"/>
              <a:t>浮动布局</a:t>
            </a:r>
          </a:p>
        </p:txBody>
      </p:sp>
    </p:spTree>
    <p:extLst>
      <p:ext uri="{BB962C8B-B14F-4D97-AF65-F5344CB8AC3E}">
        <p14:creationId xmlns:p14="http://schemas.microsoft.com/office/powerpoint/2010/main" val="1266631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浮动元素</a:t>
            </a:r>
            <a:r>
              <a:rPr lang="zh-CN" altLang="en-US" dirty="0" smtClean="0"/>
              <a:t>特性</a:t>
            </a:r>
            <a:endParaRPr lang="en-US" altLang="zh-CN" dirty="0" smtClean="0"/>
          </a:p>
          <a:p>
            <a:pPr lvl="1"/>
            <a:r>
              <a:rPr lang="zh-CN" altLang="zh-CN" dirty="0"/>
              <a:t>当一个元素被设置为浮动元素后，元素本身的属性会发生一些改变，具体</a:t>
            </a:r>
            <a:r>
              <a:rPr lang="zh-CN" altLang="zh-CN" dirty="0" smtClean="0"/>
              <a:t>如下</a:t>
            </a:r>
            <a:r>
              <a:rPr lang="en-US" altLang="zh-CN" dirty="0" smtClean="0"/>
              <a:t>:</a:t>
            </a:r>
          </a:p>
          <a:p>
            <a:pPr lvl="2"/>
            <a:r>
              <a:rPr lang="zh-CN" altLang="zh-CN" dirty="0"/>
              <a:t>空间的改变</a:t>
            </a:r>
            <a:r>
              <a:rPr lang="zh-CN" altLang="zh-CN" dirty="0" smtClean="0"/>
              <a:t>。</a:t>
            </a:r>
            <a:endParaRPr lang="en-US" altLang="zh-CN" dirty="0" smtClean="0"/>
          </a:p>
          <a:p>
            <a:pPr lvl="2"/>
            <a:r>
              <a:rPr lang="zh-CN" altLang="zh-CN" dirty="0"/>
              <a:t>位置的改变</a:t>
            </a:r>
            <a:r>
              <a:rPr lang="zh-CN" altLang="zh-CN" dirty="0" smtClean="0"/>
              <a:t>。</a:t>
            </a:r>
            <a:endParaRPr lang="en-US" altLang="zh-CN" dirty="0" smtClean="0"/>
          </a:p>
          <a:p>
            <a:pPr lvl="2"/>
            <a:r>
              <a:rPr lang="zh-CN" altLang="zh-CN" dirty="0"/>
              <a:t>布局环绕</a:t>
            </a:r>
            <a:r>
              <a:rPr lang="zh-CN" altLang="zh-CN" dirty="0" smtClean="0"/>
              <a:t>。</a:t>
            </a:r>
            <a:endParaRPr lang="en-US" altLang="zh-CN" dirty="0" smtClean="0"/>
          </a:p>
          <a:p>
            <a:pPr lvl="1"/>
            <a:r>
              <a:rPr lang="zh-CN" altLang="en-US" dirty="0"/>
              <a:t>当元素被定义为浮动显示时，它会自动成为一个块状元素，相当于定义了“</a:t>
            </a:r>
            <a:r>
              <a:rPr lang="en-US" altLang="zh-CN" dirty="0" err="1"/>
              <a:t>display:block</a:t>
            </a:r>
            <a:r>
              <a:rPr lang="en-US" altLang="zh-CN" dirty="0"/>
              <a:t>;”</a:t>
            </a:r>
            <a:r>
              <a:rPr lang="zh-CN" altLang="en-US" dirty="0"/>
              <a:t>。但是块级元素会自动伸张宽度，占据一行位置，且块级元素会附加换行符，所以在同一行内只能显示一个块级元素。而浮动元素虽然拥有块级元素的特性，但是它并没有上述表现，这时它更像行内元素那样收缩显示。</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12</a:t>
            </a:fld>
            <a:endParaRPr lang="en-US" altLang="zh-CN"/>
          </a:p>
        </p:txBody>
      </p:sp>
      <p:sp>
        <p:nvSpPr>
          <p:cNvPr id="6" name="文本占位符 5"/>
          <p:cNvSpPr>
            <a:spLocks noGrp="1"/>
          </p:cNvSpPr>
          <p:nvPr>
            <p:ph type="body" sz="quarter" idx="13"/>
          </p:nvPr>
        </p:nvSpPr>
        <p:spPr/>
        <p:txBody>
          <a:bodyPr/>
          <a:lstStyle/>
          <a:p>
            <a:r>
              <a:rPr lang="en-US" altLang="zh-CN" dirty="0" smtClean="0"/>
              <a:t>1.3</a:t>
            </a:r>
            <a:r>
              <a:rPr lang="zh-CN" altLang="en-US" dirty="0"/>
              <a:t>浮动布局</a:t>
            </a:r>
          </a:p>
        </p:txBody>
      </p:sp>
    </p:spTree>
    <p:extLst>
      <p:ext uri="{BB962C8B-B14F-4D97-AF65-F5344CB8AC3E}">
        <p14:creationId xmlns:p14="http://schemas.microsoft.com/office/powerpoint/2010/main" val="3874220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13</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1723549"/>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12-01</a:t>
            </a:r>
            <a:r>
              <a:rPr lang="zh-CN" altLang="en-US" sz="1400" dirty="0">
                <a:solidFill>
                  <a:srgbClr val="0070C0"/>
                </a:solidFill>
                <a:latin typeface="幼圆" panose="02010509060101010101" pitchFamily="49" charset="-122"/>
                <a:ea typeface="幼圆" panose="02010509060101010101" pitchFamily="49" charset="-122"/>
              </a:rPr>
              <a:t>：浮动元素的</a:t>
            </a:r>
            <a:r>
              <a:rPr lang="zh-CN" altLang="en-US" sz="1400" dirty="0" smtClean="0">
                <a:solidFill>
                  <a:srgbClr val="0070C0"/>
                </a:solidFill>
                <a:latin typeface="幼圆" panose="02010509060101010101" pitchFamily="49" charset="-122"/>
                <a:ea typeface="幼圆" panose="02010509060101010101" pitchFamily="49" charset="-122"/>
              </a:rPr>
              <a:t>空间</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12-02</a:t>
            </a:r>
            <a:r>
              <a:rPr lang="zh-CN" altLang="en-US" sz="1400" dirty="0" smtClean="0">
                <a:solidFill>
                  <a:srgbClr val="0070C0"/>
                </a:solidFill>
                <a:latin typeface="幼圆" panose="02010509060101010101" pitchFamily="49" charset="-122"/>
                <a:ea typeface="幼圆" panose="02010509060101010101" pitchFamily="49" charset="-122"/>
              </a:rPr>
              <a:t>：浮动元素的位置</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12-03</a:t>
            </a:r>
            <a:r>
              <a:rPr lang="zh-CN" altLang="en-US" sz="1400" dirty="0" smtClean="0">
                <a:solidFill>
                  <a:srgbClr val="0070C0"/>
                </a:solidFill>
                <a:latin typeface="幼圆" panose="02010509060101010101" pitchFamily="49" charset="-122"/>
                <a:ea typeface="幼圆" panose="02010509060101010101" pitchFamily="49" charset="-122"/>
              </a:rPr>
              <a:t>：浮动元素的环绕</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12-04</a:t>
            </a:r>
            <a:r>
              <a:rPr lang="zh-CN" altLang="en-US" sz="1400" dirty="0" smtClean="0">
                <a:solidFill>
                  <a:srgbClr val="0070C0"/>
                </a:solidFill>
                <a:latin typeface="幼圆" panose="02010509060101010101" pitchFamily="49" charset="-122"/>
                <a:ea typeface="幼圆" panose="02010509060101010101" pitchFamily="49" charset="-122"/>
              </a:rPr>
              <a:t>：图文混排</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110870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en-US" altLang="zh-CN" dirty="0" smtClean="0"/>
              <a:t>clear</a:t>
            </a:r>
            <a:r>
              <a:rPr lang="zh-CN" altLang="en-US" dirty="0"/>
              <a:t>属性规定元素的哪一侧不允许存在其他浮动元素，属性值有五种</a:t>
            </a:r>
            <a:r>
              <a:rPr lang="zh-CN" altLang="en-US" dirty="0" smtClean="0"/>
              <a:t>情况：</a:t>
            </a:r>
            <a:endParaRPr lang="en-US" altLang="zh-CN" dirty="0" smtClean="0"/>
          </a:p>
          <a:p>
            <a:pPr lvl="1"/>
            <a:r>
              <a:rPr lang="en-US" altLang="zh-CN" dirty="0"/>
              <a:t>left</a:t>
            </a:r>
            <a:r>
              <a:rPr lang="zh-CN" altLang="en-US" dirty="0"/>
              <a:t>、</a:t>
            </a:r>
            <a:r>
              <a:rPr lang="en-US" altLang="zh-CN" dirty="0"/>
              <a:t>right</a:t>
            </a:r>
            <a:r>
              <a:rPr lang="zh-CN" altLang="en-US" dirty="0"/>
              <a:t>、</a:t>
            </a:r>
            <a:r>
              <a:rPr lang="en-US" altLang="zh-CN" dirty="0" smtClean="0"/>
              <a:t>both</a:t>
            </a:r>
          </a:p>
          <a:p>
            <a:pPr lvl="2"/>
            <a:r>
              <a:rPr lang="en-US" altLang="zh-CN" dirty="0"/>
              <a:t>left</a:t>
            </a:r>
            <a:r>
              <a:rPr lang="zh-CN" altLang="en-US" dirty="0"/>
              <a:t>、</a:t>
            </a:r>
            <a:r>
              <a:rPr lang="en-US" altLang="zh-CN" dirty="0"/>
              <a:t>right</a:t>
            </a:r>
            <a:r>
              <a:rPr lang="zh-CN" altLang="en-US" dirty="0"/>
              <a:t>、</a:t>
            </a:r>
            <a:r>
              <a:rPr lang="en-US" altLang="zh-CN" dirty="0"/>
              <a:t>both</a:t>
            </a:r>
            <a:r>
              <a:rPr lang="zh-CN" altLang="en-US" dirty="0"/>
              <a:t>分别规定在左侧不允许浮动元素、在右侧不允许浮动元素和在左右两侧均不允许浮动元素</a:t>
            </a:r>
            <a:r>
              <a:rPr lang="zh-CN" altLang="en-US" dirty="0" smtClean="0"/>
              <a:t>。</a:t>
            </a:r>
            <a:endParaRPr lang="en-US" altLang="zh-CN" dirty="0" smtClean="0"/>
          </a:p>
          <a:p>
            <a:pPr lvl="1"/>
            <a:r>
              <a:rPr lang="en-US" altLang="zh-CN" dirty="0"/>
              <a:t>n</a:t>
            </a:r>
            <a:r>
              <a:rPr lang="en-US" altLang="zh-CN" dirty="0" smtClean="0"/>
              <a:t>one</a:t>
            </a:r>
          </a:p>
          <a:p>
            <a:pPr lvl="2"/>
            <a:r>
              <a:rPr lang="en-US" altLang="zh-CN" dirty="0"/>
              <a:t>none</a:t>
            </a:r>
            <a:r>
              <a:rPr lang="zh-CN" altLang="zh-CN" dirty="0"/>
              <a:t>为</a:t>
            </a:r>
            <a:r>
              <a:rPr lang="en-US" altLang="zh-CN" dirty="0"/>
              <a:t>clear</a:t>
            </a:r>
            <a:r>
              <a:rPr lang="zh-CN" altLang="zh-CN" dirty="0"/>
              <a:t>元素的默认值，允许浮动元素出现在两侧</a:t>
            </a:r>
            <a:r>
              <a:rPr lang="zh-CN" altLang="zh-CN" dirty="0" smtClean="0"/>
              <a:t>。</a:t>
            </a:r>
            <a:endParaRPr lang="en-US" altLang="zh-CN" dirty="0" smtClean="0"/>
          </a:p>
          <a:p>
            <a:pPr lvl="1"/>
            <a:r>
              <a:rPr lang="en-US" altLang="zh-CN" dirty="0"/>
              <a:t>i</a:t>
            </a:r>
            <a:r>
              <a:rPr lang="en-US" altLang="zh-CN" dirty="0" smtClean="0"/>
              <a:t>nherit</a:t>
            </a:r>
          </a:p>
          <a:p>
            <a:pPr lvl="2"/>
            <a:r>
              <a:rPr lang="en-US" altLang="zh-CN" dirty="0"/>
              <a:t>inherit</a:t>
            </a:r>
            <a:r>
              <a:rPr lang="zh-CN" altLang="en-US" dirty="0"/>
              <a:t>规定应该从父元素继承</a:t>
            </a:r>
            <a:r>
              <a:rPr lang="en-US" altLang="zh-CN" dirty="0"/>
              <a:t>clear</a:t>
            </a:r>
            <a:r>
              <a:rPr lang="zh-CN" altLang="en-US" dirty="0"/>
              <a:t>属性的值。</a:t>
            </a:r>
            <a:endParaRPr lang="en-US" altLang="zh-CN" dirty="0" smtClean="0"/>
          </a:p>
          <a:p>
            <a:pPr lvl="1"/>
            <a:endParaRPr lang="en-US" altLang="zh-CN" dirty="0"/>
          </a:p>
          <a:p>
            <a:pPr lvl="1"/>
            <a:endParaRPr lang="en-US" altLang="zh-CN" dirty="0" smtClean="0"/>
          </a:p>
          <a:p>
            <a:pPr lvl="1"/>
            <a:endParaRPr lang="en-US" altLang="zh-CN" dirty="0"/>
          </a:p>
          <a:p>
            <a:pPr lvl="1"/>
            <a:endParaRPr lang="en-US" altLang="zh-CN" dirty="0" smtClean="0"/>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14</a:t>
            </a:fld>
            <a:endParaRPr lang="en-US" altLang="zh-CN"/>
          </a:p>
        </p:txBody>
      </p:sp>
      <p:sp>
        <p:nvSpPr>
          <p:cNvPr id="6" name="文本占位符 5"/>
          <p:cNvSpPr>
            <a:spLocks noGrp="1"/>
          </p:cNvSpPr>
          <p:nvPr>
            <p:ph type="body" sz="quarter" idx="13"/>
          </p:nvPr>
        </p:nvSpPr>
        <p:spPr/>
        <p:txBody>
          <a:bodyPr/>
          <a:lstStyle/>
          <a:p>
            <a:r>
              <a:rPr lang="en-US" altLang="zh-CN" dirty="0" smtClean="0"/>
              <a:t>1.3</a:t>
            </a:r>
            <a:r>
              <a:rPr lang="zh-CN" altLang="en-US" dirty="0"/>
              <a:t>浮动布局</a:t>
            </a:r>
          </a:p>
        </p:txBody>
      </p:sp>
    </p:spTree>
    <p:extLst>
      <p:ext uri="{BB962C8B-B14F-4D97-AF65-F5344CB8AC3E}">
        <p14:creationId xmlns:p14="http://schemas.microsoft.com/office/powerpoint/2010/main" val="334831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元素浮动以后，其所在的位置会被下方不浮动的元素填充掉，而有些时候这样的填充会破坏页面布局，</a:t>
            </a:r>
            <a:r>
              <a:rPr lang="en-US" altLang="zh-CN" dirty="0"/>
              <a:t>clear</a:t>
            </a:r>
            <a:r>
              <a:rPr lang="zh-CN" altLang="en-US" dirty="0"/>
              <a:t>元素可以解决这个问题。在不浮动元素中添加与浮动元素</a:t>
            </a:r>
            <a:r>
              <a:rPr lang="en-US" altLang="zh-CN" dirty="0"/>
              <a:t>float</a:t>
            </a:r>
            <a:r>
              <a:rPr lang="zh-CN" altLang="en-US" dirty="0"/>
              <a:t>属性值相同的</a:t>
            </a:r>
            <a:r>
              <a:rPr lang="en-US" altLang="zh-CN" dirty="0"/>
              <a:t>clear</a:t>
            </a:r>
            <a:r>
              <a:rPr lang="zh-CN" altLang="en-US" dirty="0"/>
              <a:t>属性值，会使不浮动元素显示在浮动元素的下边距边界之下。</a:t>
            </a:r>
          </a:p>
          <a:p>
            <a:r>
              <a:rPr lang="zh-CN" altLang="en-US" dirty="0"/>
              <a:t>浮动元素也可以添加</a:t>
            </a:r>
            <a:r>
              <a:rPr lang="en-US" altLang="zh-CN" dirty="0"/>
              <a:t>clear</a:t>
            </a:r>
            <a:r>
              <a:rPr lang="zh-CN" altLang="en-US" dirty="0"/>
              <a:t>属性，添加的</a:t>
            </a:r>
            <a:r>
              <a:rPr lang="en-US" altLang="zh-CN" dirty="0"/>
              <a:t>clear</a:t>
            </a:r>
            <a:r>
              <a:rPr lang="zh-CN" altLang="en-US" dirty="0"/>
              <a:t>属性的属性值只有和</a:t>
            </a:r>
            <a:r>
              <a:rPr lang="en-US" altLang="zh-CN" dirty="0"/>
              <a:t>float</a:t>
            </a:r>
            <a:r>
              <a:rPr lang="zh-CN" altLang="en-US" dirty="0"/>
              <a:t>属性的属性值相同时才能起作用，即当元素向左浮动时只能清除元素的左浮动，而不能将属性值设为清除右浮动。</a:t>
            </a:r>
          </a:p>
          <a:p>
            <a:endParaRPr lang="en-US" altLang="zh-CN" dirty="0" smtClean="0"/>
          </a:p>
          <a:p>
            <a:pPr lvl="1"/>
            <a:endParaRPr lang="en-US" altLang="zh-CN" dirty="0"/>
          </a:p>
          <a:p>
            <a:pPr lvl="1"/>
            <a:endParaRPr lang="en-US" altLang="zh-CN" dirty="0" smtClean="0"/>
          </a:p>
          <a:p>
            <a:pPr lvl="1"/>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15</a:t>
            </a:fld>
            <a:endParaRPr lang="en-US" altLang="zh-CN"/>
          </a:p>
        </p:txBody>
      </p:sp>
      <p:sp>
        <p:nvSpPr>
          <p:cNvPr id="6" name="文本占位符 5"/>
          <p:cNvSpPr>
            <a:spLocks noGrp="1"/>
          </p:cNvSpPr>
          <p:nvPr>
            <p:ph type="body" sz="quarter" idx="13"/>
          </p:nvPr>
        </p:nvSpPr>
        <p:spPr/>
        <p:txBody>
          <a:bodyPr/>
          <a:lstStyle/>
          <a:p>
            <a:r>
              <a:rPr lang="en-US" altLang="zh-CN" dirty="0" smtClean="0"/>
              <a:t>1.3</a:t>
            </a:r>
            <a:r>
              <a:rPr lang="zh-CN" altLang="en-US" dirty="0"/>
              <a:t>浮动布局</a:t>
            </a:r>
          </a:p>
        </p:txBody>
      </p:sp>
    </p:spTree>
    <p:extLst>
      <p:ext uri="{BB962C8B-B14F-4D97-AF65-F5344CB8AC3E}">
        <p14:creationId xmlns:p14="http://schemas.microsoft.com/office/powerpoint/2010/main" val="612834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16</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12-05</a:t>
            </a:r>
            <a:r>
              <a:rPr lang="zh-CN" altLang="en-US" sz="1400" dirty="0" smtClean="0">
                <a:solidFill>
                  <a:srgbClr val="0070C0"/>
                </a:solidFill>
                <a:latin typeface="幼圆" panose="02010509060101010101" pitchFamily="49" charset="-122"/>
                <a:ea typeface="幼圆" panose="02010509060101010101" pitchFamily="49" charset="-122"/>
              </a:rPr>
              <a:t>：清除浮动</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460431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定位坐标</a:t>
            </a:r>
            <a:r>
              <a:rPr lang="zh-CN" altLang="en-US" dirty="0" smtClean="0"/>
              <a:t>值</a:t>
            </a:r>
            <a:endParaRPr lang="en-US" altLang="zh-CN" dirty="0" smtClean="0"/>
          </a:p>
          <a:p>
            <a:pPr lvl="1"/>
            <a:r>
              <a:rPr lang="zh-CN" altLang="en-US" dirty="0"/>
              <a:t>为了灵活的定位页面元素，</a:t>
            </a:r>
            <a:r>
              <a:rPr lang="en-US" altLang="zh-CN" dirty="0"/>
              <a:t>CSS</a:t>
            </a:r>
            <a:r>
              <a:rPr lang="zh-CN" altLang="en-US" dirty="0"/>
              <a:t>定义了</a:t>
            </a:r>
            <a:r>
              <a:rPr lang="en-US" altLang="zh-CN" dirty="0"/>
              <a:t>4</a:t>
            </a:r>
            <a:r>
              <a:rPr lang="zh-CN" altLang="en-US" dirty="0"/>
              <a:t>个坐标属性：</a:t>
            </a:r>
            <a:r>
              <a:rPr lang="en-US" altLang="zh-CN" dirty="0"/>
              <a:t>top</a:t>
            </a:r>
            <a:r>
              <a:rPr lang="zh-CN" altLang="en-US" dirty="0"/>
              <a:t>、</a:t>
            </a:r>
            <a:r>
              <a:rPr lang="en-US" altLang="zh-CN" dirty="0"/>
              <a:t>right</a:t>
            </a:r>
            <a:r>
              <a:rPr lang="zh-CN" altLang="en-US" dirty="0"/>
              <a:t>、</a:t>
            </a:r>
            <a:r>
              <a:rPr lang="en-US" altLang="zh-CN" dirty="0"/>
              <a:t>bottom</a:t>
            </a:r>
            <a:r>
              <a:rPr lang="zh-CN" altLang="en-US" dirty="0"/>
              <a:t>和</a:t>
            </a:r>
            <a:r>
              <a:rPr lang="en-US" altLang="zh-CN" dirty="0"/>
              <a:t>left</a:t>
            </a:r>
            <a:r>
              <a:rPr lang="zh-CN" altLang="en-US" dirty="0"/>
              <a:t>。通过这些属性的联合使用，可包含块的</a:t>
            </a:r>
            <a:r>
              <a:rPr lang="en-US" altLang="zh-CN" dirty="0"/>
              <a:t>4</a:t>
            </a:r>
            <a:r>
              <a:rPr lang="zh-CN" altLang="en-US" dirty="0"/>
              <a:t>个内顶角来定位元素在页面中的位置</a:t>
            </a:r>
            <a:r>
              <a:rPr lang="zh-CN" altLang="en-US" dirty="0" smtClean="0"/>
              <a:t>。</a:t>
            </a:r>
            <a:endParaRPr lang="en-US" altLang="zh-CN" dirty="0" smtClean="0"/>
          </a:p>
          <a:p>
            <a:pPr lvl="2"/>
            <a:r>
              <a:rPr lang="en-US" altLang="zh-CN" dirty="0"/>
              <a:t>top</a:t>
            </a:r>
            <a:r>
              <a:rPr lang="zh-CN" altLang="zh-CN" dirty="0"/>
              <a:t>属性表示定位元素顶边外壁到包含块元素顶部内壁的距离。</a:t>
            </a:r>
          </a:p>
          <a:p>
            <a:pPr lvl="2"/>
            <a:r>
              <a:rPr lang="en-US" altLang="zh-CN" dirty="0"/>
              <a:t>right</a:t>
            </a:r>
            <a:r>
              <a:rPr lang="zh-CN" altLang="zh-CN" dirty="0"/>
              <a:t>属性表示定位元素右边外壁到包含块元素右侧内壁的距离。</a:t>
            </a:r>
          </a:p>
          <a:p>
            <a:pPr lvl="2"/>
            <a:r>
              <a:rPr lang="en-US" altLang="zh-CN" dirty="0"/>
              <a:t>left</a:t>
            </a:r>
            <a:r>
              <a:rPr lang="zh-CN" altLang="zh-CN" dirty="0"/>
              <a:t>属性表示定位元素左边外壁到包含块元素左侧内壁的距离。</a:t>
            </a:r>
          </a:p>
          <a:p>
            <a:pPr lvl="2"/>
            <a:r>
              <a:rPr lang="en-US" altLang="zh-CN" dirty="0"/>
              <a:t>bottom</a:t>
            </a:r>
            <a:r>
              <a:rPr lang="zh-CN" altLang="zh-CN" dirty="0"/>
              <a:t>属性表示定位元素底边外壁到包含块元素底部内壁的距离。</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17</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3481583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en-US" altLang="zh-CN" dirty="0" smtClean="0"/>
              <a:t>position</a:t>
            </a:r>
          </a:p>
          <a:p>
            <a:pPr lvl="1"/>
            <a:r>
              <a:rPr lang="en-US" altLang="zh-CN" dirty="0"/>
              <a:t>position</a:t>
            </a:r>
            <a:r>
              <a:rPr lang="zh-CN" altLang="en-US" dirty="0"/>
              <a:t>属性用于确定元素的位置，该属性可将图片放置到任何位置，也可以使导航始终显示于页面最上方。</a:t>
            </a:r>
            <a:r>
              <a:rPr lang="en-US" altLang="zh-CN" dirty="0"/>
              <a:t>CSS</a:t>
            </a:r>
            <a:r>
              <a:rPr lang="zh-CN" altLang="en-US" dirty="0"/>
              <a:t>的定位核心正是基于这个属性实现的。属性值有五种情况</a:t>
            </a:r>
            <a:r>
              <a:rPr lang="zh-CN" altLang="en-US" dirty="0" smtClean="0"/>
              <a:t>。</a:t>
            </a:r>
            <a:endParaRPr lang="en-US" altLang="zh-CN" dirty="0" smtClean="0"/>
          </a:p>
          <a:p>
            <a:pPr lvl="1"/>
            <a:r>
              <a:rPr lang="en-US" altLang="zh-CN" dirty="0">
                <a:solidFill>
                  <a:srgbClr val="FF0000"/>
                </a:solidFill>
              </a:rPr>
              <a:t>s</a:t>
            </a:r>
            <a:r>
              <a:rPr lang="en-US" altLang="zh-CN" dirty="0" smtClean="0">
                <a:solidFill>
                  <a:srgbClr val="FF0000"/>
                </a:solidFill>
              </a:rPr>
              <a:t>tatic</a:t>
            </a:r>
          </a:p>
          <a:p>
            <a:pPr lvl="2"/>
            <a:r>
              <a:rPr lang="en-US" altLang="zh-CN" dirty="0"/>
              <a:t>static</a:t>
            </a:r>
            <a:r>
              <a:rPr lang="zh-CN" altLang="zh-CN" dirty="0"/>
              <a:t>为</a:t>
            </a:r>
            <a:r>
              <a:rPr lang="en-US" altLang="zh-CN" dirty="0"/>
              <a:t>position</a:t>
            </a:r>
            <a:r>
              <a:rPr lang="zh-CN" altLang="zh-CN" dirty="0"/>
              <a:t>的默认属性值，没有定位，元素出现在正常流中（忽略</a:t>
            </a:r>
            <a:r>
              <a:rPr lang="en-US" altLang="zh-CN" dirty="0"/>
              <a:t> top, bottom, left, right </a:t>
            </a:r>
            <a:r>
              <a:rPr lang="zh-CN" altLang="zh-CN" dirty="0"/>
              <a:t>或者</a:t>
            </a:r>
            <a:r>
              <a:rPr lang="en-US" altLang="zh-CN" dirty="0"/>
              <a:t> z-index </a:t>
            </a:r>
            <a:r>
              <a:rPr lang="zh-CN" altLang="zh-CN" dirty="0"/>
              <a:t>声明）。</a:t>
            </a:r>
          </a:p>
          <a:p>
            <a:pPr lvl="2"/>
            <a:r>
              <a:rPr lang="zh-CN" altLang="zh-CN" dirty="0"/>
              <a:t>任何元素在默认的状态下都会以静态定位来确定自己的位置，所以当没有定义</a:t>
            </a:r>
            <a:r>
              <a:rPr lang="en-US" altLang="zh-CN" dirty="0"/>
              <a:t>position</a:t>
            </a:r>
            <a:r>
              <a:rPr lang="zh-CN" altLang="zh-CN" dirty="0"/>
              <a:t>时，并不说明该元素没有自己的位置，它会遵循默认值显示为静态位置。在静态位置下，开发人员无法通过坐标值（</a:t>
            </a:r>
            <a:r>
              <a:rPr lang="en-US" altLang="zh-CN" dirty="0"/>
              <a:t>top</a:t>
            </a:r>
            <a:r>
              <a:rPr lang="zh-CN" altLang="zh-CN" dirty="0"/>
              <a:t>、</a:t>
            </a:r>
            <a:r>
              <a:rPr lang="en-US" altLang="zh-CN" dirty="0"/>
              <a:t>bottom</a:t>
            </a:r>
            <a:r>
              <a:rPr lang="zh-CN" altLang="zh-CN" dirty="0"/>
              <a:t>、</a:t>
            </a:r>
            <a:r>
              <a:rPr lang="en-US" altLang="zh-CN" dirty="0"/>
              <a:t>left</a:t>
            </a:r>
            <a:r>
              <a:rPr lang="zh-CN" altLang="zh-CN" dirty="0"/>
              <a:t>和</a:t>
            </a:r>
            <a:r>
              <a:rPr lang="en-US" altLang="zh-CN" dirty="0"/>
              <a:t>right</a:t>
            </a:r>
            <a:r>
              <a:rPr lang="zh-CN" altLang="zh-CN" dirty="0"/>
              <a:t>）来改变它的位置。</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18</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3034116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en-US" altLang="zh-CN" dirty="0"/>
              <a:t>position</a:t>
            </a:r>
          </a:p>
          <a:p>
            <a:pPr lvl="1"/>
            <a:r>
              <a:rPr lang="en-US" altLang="zh-CN" dirty="0" smtClean="0">
                <a:solidFill>
                  <a:srgbClr val="FF0000"/>
                </a:solidFill>
              </a:rPr>
              <a:t>absolute</a:t>
            </a:r>
          </a:p>
          <a:p>
            <a:pPr lvl="2"/>
            <a:r>
              <a:rPr lang="en-US" altLang="zh-CN" dirty="0"/>
              <a:t>absolute</a:t>
            </a:r>
            <a:r>
              <a:rPr lang="zh-CN" altLang="zh-CN" dirty="0"/>
              <a:t>可用于生成绝对定位的元素，相对于</a:t>
            </a:r>
            <a:r>
              <a:rPr lang="en-US" altLang="zh-CN" dirty="0"/>
              <a:t>static</a:t>
            </a:r>
            <a:r>
              <a:rPr lang="zh-CN" altLang="zh-CN" dirty="0"/>
              <a:t>定位以外的第一个父元素进行定位。元素的位置通过</a:t>
            </a:r>
            <a:r>
              <a:rPr lang="en-US" altLang="zh-CN" dirty="0"/>
              <a:t>left</a:t>
            </a:r>
            <a:r>
              <a:rPr lang="zh-CN" altLang="zh-CN" dirty="0"/>
              <a:t>、</a:t>
            </a:r>
            <a:r>
              <a:rPr lang="en-US" altLang="zh-CN" dirty="0"/>
              <a:t>top</a:t>
            </a:r>
            <a:r>
              <a:rPr lang="zh-CN" altLang="zh-CN" dirty="0"/>
              <a:t>、</a:t>
            </a:r>
            <a:r>
              <a:rPr lang="en-US" altLang="zh-CN" dirty="0"/>
              <a:t>right</a:t>
            </a:r>
            <a:r>
              <a:rPr lang="zh-CN" altLang="zh-CN" dirty="0"/>
              <a:t>、</a:t>
            </a:r>
            <a:r>
              <a:rPr lang="en-US" altLang="zh-CN" dirty="0"/>
              <a:t>bottom</a:t>
            </a:r>
            <a:r>
              <a:rPr lang="zh-CN" altLang="zh-CN" dirty="0"/>
              <a:t>属性进行设置。</a:t>
            </a:r>
          </a:p>
          <a:p>
            <a:pPr lvl="2"/>
            <a:r>
              <a:rPr lang="zh-CN" altLang="zh-CN" dirty="0"/>
              <a:t>当</a:t>
            </a:r>
            <a:r>
              <a:rPr lang="en-US" altLang="zh-CN" dirty="0"/>
              <a:t>position</a:t>
            </a:r>
            <a:r>
              <a:rPr lang="zh-CN" altLang="zh-CN" dirty="0"/>
              <a:t>属性取值为</a:t>
            </a:r>
            <a:r>
              <a:rPr lang="en-US" altLang="zh-CN" dirty="0"/>
              <a:t>absolute</a:t>
            </a:r>
            <a:r>
              <a:rPr lang="zh-CN" altLang="zh-CN" dirty="0"/>
              <a:t>时，程序就会把元素从文档流中拖出来，根据某个参照物坐标来确定显示位置。绝对定位是网页精准定位的基本方法。如果结合</a:t>
            </a:r>
            <a:r>
              <a:rPr lang="en-US" altLang="zh-CN" dirty="0"/>
              <a:t>left</a:t>
            </a:r>
            <a:r>
              <a:rPr lang="zh-CN" altLang="zh-CN" dirty="0"/>
              <a:t>、</a:t>
            </a:r>
            <a:r>
              <a:rPr lang="en-US" altLang="zh-CN" dirty="0"/>
              <a:t>right</a:t>
            </a:r>
            <a:r>
              <a:rPr lang="zh-CN" altLang="zh-CN" dirty="0"/>
              <a:t>、</a:t>
            </a:r>
            <a:r>
              <a:rPr lang="en-US" altLang="zh-CN" dirty="0"/>
              <a:t>top</a:t>
            </a:r>
            <a:r>
              <a:rPr lang="zh-CN" altLang="zh-CN" dirty="0"/>
              <a:t>、</a:t>
            </a:r>
            <a:r>
              <a:rPr lang="en-US" altLang="zh-CN" dirty="0"/>
              <a:t>bottom</a:t>
            </a:r>
            <a:r>
              <a:rPr lang="zh-CN" altLang="zh-CN" dirty="0"/>
              <a:t>坐标属性进行精确定位，结合</a:t>
            </a:r>
            <a:r>
              <a:rPr lang="en-US" altLang="zh-CN" dirty="0"/>
              <a:t>z-index</a:t>
            </a:r>
            <a:r>
              <a:rPr lang="zh-CN" altLang="zh-CN" dirty="0"/>
              <a:t>属性排列元素覆盖顺序，同时通过</a:t>
            </a:r>
            <a:r>
              <a:rPr lang="en-US" altLang="zh-CN" dirty="0"/>
              <a:t>clip</a:t>
            </a:r>
            <a:r>
              <a:rPr lang="zh-CN" altLang="zh-CN" dirty="0"/>
              <a:t>和</a:t>
            </a:r>
            <a:r>
              <a:rPr lang="en-US" altLang="zh-CN" dirty="0"/>
              <a:t>visiblity</a:t>
            </a:r>
            <a:r>
              <a:rPr lang="zh-CN" altLang="zh-CN" dirty="0"/>
              <a:t>属性裁切、显示或隐藏元素对象或部分区域，就可以设计出丰富多样的网页布局效果。</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19</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664833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zh-CN" altLang="en-US" dirty="0" smtClean="0">
                <a:latin typeface="微软雅黑" panose="020B0503020204020204" pitchFamily="34" charset="-122"/>
                <a:ea typeface="微软雅黑" panose="020B0503020204020204" pitchFamily="34" charset="-122"/>
              </a:rPr>
              <a:t>本章主要内容</a:t>
            </a:r>
            <a:endParaRPr lang="zh-CN" altLang="en-US" dirty="0">
              <a:latin typeface="微软雅黑" panose="020B0503020204020204" pitchFamily="34" charset="-122"/>
              <a:ea typeface="微软雅黑" panose="020B0503020204020204" pitchFamily="34" charset="-122"/>
            </a:endParaRPr>
          </a:p>
        </p:txBody>
      </p:sp>
      <p:sp>
        <p:nvSpPr>
          <p:cNvPr id="18435" name="Rectangle 3"/>
          <p:cNvSpPr>
            <a:spLocks noGrp="1" noChangeArrowheads="1"/>
          </p:cNvSpPr>
          <p:nvPr>
            <p:ph sz="half" idx="1"/>
          </p:nvPr>
        </p:nvSpPr>
        <p:spPr>
          <a:xfrm>
            <a:off x="457200" y="1333501"/>
            <a:ext cx="4978896" cy="3775604"/>
          </a:xfrm>
        </p:spPr>
        <p:txBody>
          <a:bodyPr/>
          <a:lstStyle/>
          <a:p>
            <a:r>
              <a:rPr lang="zh-CN" altLang="en-US" sz="2000" dirty="0">
                <a:latin typeface="微软雅黑 Light" panose="020B0502040204020203" pitchFamily="34" charset="-122"/>
                <a:ea typeface="微软雅黑 Light" panose="020B0502040204020203" pitchFamily="34" charset="-122"/>
              </a:rPr>
              <a:t>定位与布局的基本</a:t>
            </a:r>
            <a:r>
              <a:rPr lang="zh-CN" altLang="en-US" sz="2000" dirty="0" smtClean="0">
                <a:latin typeface="微软雅黑 Light" panose="020B0502040204020203" pitchFamily="34" charset="-122"/>
                <a:ea typeface="微软雅黑 Light" panose="020B0502040204020203" pitchFamily="34" charset="-122"/>
              </a:rPr>
              <a:t>属性</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a:latin typeface="微软雅黑 Light" panose="020B0502040204020203" pitchFamily="34" charset="-122"/>
                <a:ea typeface="微软雅黑 Light" panose="020B0502040204020203" pitchFamily="34" charset="-122"/>
              </a:rPr>
              <a:t>多列</a:t>
            </a:r>
            <a:r>
              <a:rPr lang="zh-CN" altLang="en-US" sz="2000" dirty="0" smtClean="0">
                <a:latin typeface="微软雅黑 Light" panose="020B0502040204020203" pitchFamily="34" charset="-122"/>
                <a:ea typeface="微软雅黑 Light" panose="020B0502040204020203" pitchFamily="34" charset="-122"/>
              </a:rPr>
              <a:t>布局</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a:latin typeface="微软雅黑 Light" panose="020B0502040204020203" pitchFamily="34" charset="-122"/>
                <a:ea typeface="微软雅黑 Light" panose="020B0502040204020203" pitchFamily="34" charset="-122"/>
              </a:rPr>
              <a:t>盒</a:t>
            </a:r>
            <a:r>
              <a:rPr lang="zh-CN" altLang="en-US" sz="2000" dirty="0" smtClean="0">
                <a:latin typeface="微软雅黑 Light" panose="020B0502040204020203" pitchFamily="34" charset="-122"/>
                <a:ea typeface="微软雅黑 Light" panose="020B0502040204020203" pitchFamily="34" charset="-122"/>
              </a:rPr>
              <a:t>布局</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a:latin typeface="微软雅黑 Light" panose="020B0502040204020203" pitchFamily="34" charset="-122"/>
                <a:ea typeface="微软雅黑 Light" panose="020B0502040204020203" pitchFamily="34" charset="-122"/>
              </a:rPr>
              <a:t>自</a:t>
            </a:r>
            <a:r>
              <a:rPr lang="zh-CN" altLang="en-US" sz="2000" dirty="0" smtClean="0">
                <a:latin typeface="微软雅黑 Light" panose="020B0502040204020203" pitchFamily="34" charset="-122"/>
                <a:ea typeface="微软雅黑 Light" panose="020B0502040204020203" pitchFamily="34" charset="-122"/>
              </a:rPr>
              <a:t>适应布局</a:t>
            </a:r>
            <a:endParaRPr lang="en-US" altLang="zh-CN" sz="2000" dirty="0" smtClean="0">
              <a:latin typeface="微软雅黑 Light" panose="020B0502040204020203" pitchFamily="34" charset="-122"/>
              <a:ea typeface="微软雅黑 Light" panose="020B0502040204020203" pitchFamily="34" charset="-122"/>
            </a:endParaRPr>
          </a:p>
          <a:p>
            <a:r>
              <a:rPr lang="zh-CN" altLang="en-US" sz="2000" dirty="0">
                <a:latin typeface="微软雅黑 Light" panose="020B0502040204020203" pitchFamily="34" charset="-122"/>
                <a:ea typeface="微软雅黑 Light" panose="020B0502040204020203" pitchFamily="34" charset="-122"/>
              </a:rPr>
              <a:t>案例：网页布局</a:t>
            </a:r>
            <a:endParaRPr lang="en-US" altLang="zh-CN" sz="2000" dirty="0" smtClean="0">
              <a:latin typeface="微软雅黑 Light" panose="020B0502040204020203" pitchFamily="34" charset="-122"/>
              <a:ea typeface="微软雅黑 Light" panose="020B0502040204020203" pitchFamily="34" charset="-122"/>
            </a:endParaRPr>
          </a:p>
        </p:txBody>
      </p:sp>
      <p:pic>
        <p:nvPicPr>
          <p:cNvPr id="5" name="内容占位符 4"/>
          <p:cNvPicPr>
            <a:picLocks noGrp="1" noChangeAspect="1"/>
          </p:cNvPicPr>
          <p:nvPr>
            <p:ph sz="half" idx="2"/>
          </p:nvPr>
        </p:nvPicPr>
        <p:blipFill rotWithShape="1">
          <a:blip r:embed="rId3" cstate="print">
            <a:extLst>
              <a:ext uri="{28A0092B-C50C-407E-A947-70E740481C1C}">
                <a14:useLocalDpi xmlns:a14="http://schemas.microsoft.com/office/drawing/2010/main" val="0"/>
              </a:ext>
            </a:extLst>
          </a:blip>
          <a:srcRect r="-305" b="4314"/>
          <a:stretch/>
        </p:blipFill>
        <p:spPr>
          <a:xfrm>
            <a:off x="5436096" y="1633364"/>
            <a:ext cx="2430494" cy="2786639"/>
          </a:xfrm>
          <a:prstGeom prst="rect">
            <a:avLst/>
          </a:prstGeom>
          <a:noFill/>
          <a:ln>
            <a:noFill/>
          </a:ln>
        </p:spPr>
      </p:pic>
      <p:sp>
        <p:nvSpPr>
          <p:cNvPr id="3" name="灯片编号占位符 2"/>
          <p:cNvSpPr>
            <a:spLocks noGrp="1"/>
          </p:cNvSpPr>
          <p:nvPr>
            <p:ph type="sldNum" sz="quarter" idx="12"/>
          </p:nvPr>
        </p:nvSpPr>
        <p:spPr/>
        <p:txBody>
          <a:bodyPr/>
          <a:lstStyle/>
          <a:p>
            <a:fld id="{4CFC9BE4-E471-4970-8F53-124C4E909054}" type="slidenum">
              <a:rPr lang="zh-CN" altLang="en-US" smtClean="0"/>
              <a:pPr/>
              <a:t>2</a:t>
            </a:fld>
            <a:endParaRPr lang="en-US" altLang="zh-CN"/>
          </a:p>
        </p:txBody>
      </p:sp>
      <p:sp>
        <p:nvSpPr>
          <p:cNvPr id="4" name="文本占位符 3"/>
          <p:cNvSpPr>
            <a:spLocks noGrp="1"/>
          </p:cNvSpPr>
          <p:nvPr>
            <p:ph type="body" sz="quarter" idx="13"/>
          </p:nvPr>
        </p:nvSpPr>
        <p:spPr/>
        <p:txBody>
          <a:bodyPr/>
          <a:lstStyle/>
          <a:p>
            <a:endParaRPr lang="zh-CN"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20</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12-06</a:t>
            </a:r>
            <a:r>
              <a:rPr lang="zh-CN" altLang="en-US" sz="1400" dirty="0" smtClean="0">
                <a:solidFill>
                  <a:srgbClr val="0070C0"/>
                </a:solidFill>
                <a:latin typeface="幼圆" panose="02010509060101010101" pitchFamily="49" charset="-122"/>
                <a:ea typeface="幼圆" panose="02010509060101010101" pitchFamily="49" charset="-122"/>
              </a:rPr>
              <a:t>：绝对定位</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97571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en-US" altLang="zh-CN" dirty="0"/>
              <a:t>position</a:t>
            </a:r>
          </a:p>
          <a:p>
            <a:pPr lvl="1"/>
            <a:r>
              <a:rPr lang="en-US" altLang="zh-CN" dirty="0" smtClean="0">
                <a:solidFill>
                  <a:srgbClr val="FF0000"/>
                </a:solidFill>
              </a:rPr>
              <a:t>fixed</a:t>
            </a:r>
          </a:p>
          <a:p>
            <a:pPr lvl="2"/>
            <a:r>
              <a:rPr lang="en-US" altLang="zh-CN" dirty="0"/>
              <a:t>fixed</a:t>
            </a:r>
            <a:r>
              <a:rPr lang="zh-CN" altLang="en-US" dirty="0"/>
              <a:t>可用于生成固定定位的元素，相对于浏览器窗口进行定位。元素的位置通过</a:t>
            </a:r>
            <a:r>
              <a:rPr lang="en-US" altLang="zh-CN" dirty="0"/>
              <a:t>top</a:t>
            </a:r>
            <a:r>
              <a:rPr lang="zh-CN" altLang="en-US" dirty="0"/>
              <a:t>、</a:t>
            </a:r>
            <a:r>
              <a:rPr lang="en-US" altLang="zh-CN" dirty="0"/>
              <a:t>right</a:t>
            </a:r>
            <a:r>
              <a:rPr lang="zh-CN" altLang="en-US" dirty="0"/>
              <a:t>、</a:t>
            </a:r>
            <a:r>
              <a:rPr lang="en-US" altLang="zh-CN" dirty="0"/>
              <a:t>bottom</a:t>
            </a:r>
            <a:r>
              <a:rPr lang="zh-CN" altLang="en-US" dirty="0"/>
              <a:t>、</a:t>
            </a:r>
            <a:r>
              <a:rPr lang="en-US" altLang="zh-CN" dirty="0"/>
              <a:t>left</a:t>
            </a:r>
            <a:r>
              <a:rPr lang="zh-CN" altLang="en-US" dirty="0"/>
              <a:t>属性进行定义。</a:t>
            </a:r>
          </a:p>
          <a:p>
            <a:pPr lvl="2"/>
            <a:r>
              <a:rPr lang="zh-CN" altLang="en-US" dirty="0"/>
              <a:t>固定定位是绝对定位的一种特殊形式，它是以浏览器作为参照物来定义网页元素的。如果定义某个元素固定显示而不受文档流的影响，也不受包含块的位置影响，它始终以浏览器窗口来定位自己的显示位置。不管浏览器的滚动条如何滚动，也不管浏览器窗口大小如何变化，该元素都会显示在浏览器窗口内。</a:t>
            </a:r>
          </a:p>
          <a:p>
            <a:pPr lvl="2"/>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21</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23943664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22</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12-07</a:t>
            </a:r>
            <a:r>
              <a:rPr lang="zh-CN" altLang="en-US" sz="1400" dirty="0" smtClean="0">
                <a:solidFill>
                  <a:srgbClr val="0070C0"/>
                </a:solidFill>
                <a:latin typeface="幼圆" panose="02010509060101010101" pitchFamily="49" charset="-122"/>
                <a:ea typeface="幼圆" panose="02010509060101010101" pitchFamily="49" charset="-122"/>
              </a:rPr>
              <a:t>：</a:t>
            </a:r>
            <a:r>
              <a:rPr lang="en-US" altLang="zh-CN" sz="1400" dirty="0">
                <a:solidFill>
                  <a:srgbClr val="0070C0"/>
                </a:solidFill>
                <a:latin typeface="幼圆" panose="02010509060101010101" pitchFamily="49" charset="-122"/>
                <a:ea typeface="幼圆" panose="02010509060101010101" pitchFamily="49" charset="-122"/>
              </a:rPr>
              <a:t>fixed</a:t>
            </a:r>
            <a:r>
              <a:rPr lang="zh-CN" altLang="en-US" sz="1400" dirty="0">
                <a:solidFill>
                  <a:srgbClr val="0070C0"/>
                </a:solidFill>
                <a:latin typeface="幼圆" panose="02010509060101010101" pitchFamily="49" charset="-122"/>
                <a:ea typeface="幼圆" panose="02010509060101010101" pitchFamily="49" charset="-122"/>
              </a:rPr>
              <a:t>属性值</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605375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en-US" altLang="zh-CN" dirty="0"/>
              <a:t>position</a:t>
            </a:r>
          </a:p>
          <a:p>
            <a:pPr lvl="1"/>
            <a:r>
              <a:rPr lang="en-US" altLang="zh-CN" dirty="0" smtClean="0">
                <a:solidFill>
                  <a:srgbClr val="FF0000"/>
                </a:solidFill>
              </a:rPr>
              <a:t>relative</a:t>
            </a:r>
          </a:p>
          <a:p>
            <a:pPr lvl="2"/>
            <a:r>
              <a:rPr lang="en-US" altLang="zh-CN" dirty="0"/>
              <a:t>relative</a:t>
            </a:r>
            <a:r>
              <a:rPr lang="zh-CN" altLang="en-US" dirty="0"/>
              <a:t>可用于生成相对定位的元素，相对于其正常位置进行定位。例如，</a:t>
            </a:r>
            <a:r>
              <a:rPr lang="en-US" altLang="zh-CN" dirty="0"/>
              <a:t>"left:20px" </a:t>
            </a:r>
            <a:r>
              <a:rPr lang="zh-CN" altLang="en-US" dirty="0"/>
              <a:t>会向元素的左侧位置添加</a:t>
            </a:r>
            <a:r>
              <a:rPr lang="en-US" altLang="zh-CN" dirty="0"/>
              <a:t>20</a:t>
            </a:r>
            <a:r>
              <a:rPr lang="zh-CN" altLang="en-US" dirty="0"/>
              <a:t>像素。</a:t>
            </a:r>
          </a:p>
          <a:p>
            <a:pPr lvl="2"/>
            <a:r>
              <a:rPr lang="zh-CN" altLang="en-US" dirty="0"/>
              <a:t>相对定位是一种折中的定位方法，是在静态定位和绝对定位之间取的一个平衡点。所谓相对定位就是使被应用元素不脱离文档流，却能通过坐标值以原始位置为参照物进行偏移。</a:t>
            </a:r>
          </a:p>
          <a:p>
            <a:pPr lvl="1"/>
            <a:r>
              <a:rPr lang="en-US" altLang="zh-CN" dirty="0">
                <a:solidFill>
                  <a:srgbClr val="FF0000"/>
                </a:solidFill>
              </a:rPr>
              <a:t>i</a:t>
            </a:r>
            <a:r>
              <a:rPr lang="en-US" altLang="zh-CN" dirty="0" smtClean="0">
                <a:solidFill>
                  <a:srgbClr val="FF0000"/>
                </a:solidFill>
              </a:rPr>
              <a:t>nherit</a:t>
            </a:r>
          </a:p>
          <a:p>
            <a:pPr lvl="2"/>
            <a:r>
              <a:rPr lang="en-US" altLang="zh-CN" dirty="0"/>
              <a:t>inherit</a:t>
            </a:r>
            <a:r>
              <a:rPr lang="zh-CN" altLang="en-US" dirty="0"/>
              <a:t>用于从父元素继承 </a:t>
            </a:r>
            <a:r>
              <a:rPr lang="en-US" altLang="zh-CN" dirty="0"/>
              <a:t>position </a:t>
            </a:r>
            <a:r>
              <a:rPr lang="zh-CN" altLang="en-US" dirty="0"/>
              <a:t>属性的值。</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23</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11307082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24</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12-08</a:t>
            </a:r>
            <a:r>
              <a:rPr lang="zh-CN" altLang="en-US" sz="1400" dirty="0" smtClean="0">
                <a:solidFill>
                  <a:srgbClr val="0070C0"/>
                </a:solidFill>
                <a:latin typeface="幼圆" panose="02010509060101010101" pitchFamily="49" charset="-122"/>
                <a:ea typeface="幼圆" panose="02010509060101010101" pitchFamily="49" charset="-122"/>
              </a:rPr>
              <a:t>：相对定位</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4656763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定位</a:t>
            </a:r>
            <a:r>
              <a:rPr lang="zh-CN" altLang="en-US" dirty="0" smtClean="0"/>
              <a:t>层叠</a:t>
            </a:r>
            <a:endParaRPr lang="en-US" altLang="zh-CN" dirty="0" smtClean="0"/>
          </a:p>
          <a:p>
            <a:pPr lvl="1"/>
            <a:r>
              <a:rPr lang="en-US" altLang="zh-CN" dirty="0"/>
              <a:t>CSS</a:t>
            </a:r>
            <a:r>
              <a:rPr lang="zh-CN" altLang="en-US" dirty="0"/>
              <a:t>可通过</a:t>
            </a:r>
            <a:r>
              <a:rPr lang="en-US" altLang="zh-CN" dirty="0"/>
              <a:t>z-index</a:t>
            </a:r>
            <a:r>
              <a:rPr lang="zh-CN" altLang="en-US" dirty="0"/>
              <a:t>属性来排列不同定位元素之间的层叠顺序</a:t>
            </a:r>
            <a:r>
              <a:rPr lang="zh-CN" altLang="en-US" dirty="0" smtClean="0"/>
              <a:t>。</a:t>
            </a:r>
            <a:endParaRPr lang="en-US" altLang="zh-CN" dirty="0" smtClean="0"/>
          </a:p>
          <a:p>
            <a:pPr lvl="1"/>
            <a:r>
              <a:rPr lang="zh-CN" altLang="en-US" dirty="0" smtClean="0"/>
              <a:t>该</a:t>
            </a:r>
            <a:r>
              <a:rPr lang="zh-CN" altLang="en-US" dirty="0"/>
              <a:t>属性可以设置为任意的整数值，数值越大，所排列的顺序就越靠上（前）。</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25</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16509820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26</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12-09</a:t>
            </a:r>
            <a:r>
              <a:rPr lang="zh-CN" altLang="en-US" sz="1400" dirty="0" smtClean="0">
                <a:solidFill>
                  <a:srgbClr val="0070C0"/>
                </a:solidFill>
                <a:latin typeface="幼圆" panose="02010509060101010101" pitchFamily="49" charset="-122"/>
                <a:ea typeface="幼圆" panose="02010509060101010101" pitchFamily="49" charset="-122"/>
              </a:rPr>
              <a:t>：定位层叠</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413706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定位与</a:t>
            </a:r>
            <a:r>
              <a:rPr lang="zh-CN" altLang="en-US" dirty="0" smtClean="0"/>
              <a:t>参照</a:t>
            </a:r>
            <a:endParaRPr lang="en-US" altLang="zh-CN" dirty="0" smtClean="0"/>
          </a:p>
          <a:p>
            <a:pPr lvl="1"/>
            <a:r>
              <a:rPr lang="zh-CN" altLang="en-US" dirty="0"/>
              <a:t>定位是网页布局的重中之重，为页面中每个构成要素找到它应该待的位置是页面布局的基础</a:t>
            </a:r>
            <a:r>
              <a:rPr lang="zh-CN" altLang="en-US" dirty="0" smtClean="0"/>
              <a:t>。</a:t>
            </a:r>
            <a:endParaRPr lang="en-US" altLang="zh-CN" dirty="0" smtClean="0"/>
          </a:p>
          <a:p>
            <a:pPr lvl="1"/>
            <a:r>
              <a:rPr lang="en-US" altLang="zh-CN" dirty="0" smtClean="0"/>
              <a:t>position</a:t>
            </a:r>
            <a:r>
              <a:rPr lang="zh-CN" altLang="en-US" dirty="0"/>
              <a:t>属性</a:t>
            </a:r>
            <a:r>
              <a:rPr lang="zh-CN" altLang="en-US" dirty="0" smtClean="0"/>
              <a:t>专门用于</a:t>
            </a:r>
            <a:r>
              <a:rPr lang="zh-CN" altLang="en-US" dirty="0"/>
              <a:t>页面布局，但因其复杂度较高很难被初学者掌握，</a:t>
            </a:r>
            <a:r>
              <a:rPr lang="zh-CN" altLang="en-US" dirty="0" smtClean="0"/>
              <a:t>下面会通过</a:t>
            </a:r>
            <a:r>
              <a:rPr lang="zh-CN" altLang="en-US" dirty="0"/>
              <a:t>一个案例来讲解</a:t>
            </a:r>
            <a:r>
              <a:rPr lang="en-US" altLang="zh-CN" dirty="0"/>
              <a:t>position</a:t>
            </a:r>
            <a:r>
              <a:rPr lang="zh-CN" altLang="en-US" dirty="0"/>
              <a:t>属性中的定位与参照</a:t>
            </a:r>
            <a:r>
              <a:rPr lang="zh-CN" altLang="en-US" dirty="0" smtClean="0"/>
              <a:t>。</a:t>
            </a:r>
            <a:endParaRPr lang="en-US" altLang="zh-CN" dirty="0" smtClean="0"/>
          </a:p>
          <a:p>
            <a:pPr lvl="1"/>
            <a:r>
              <a:rPr lang="zh-CN" altLang="en-US" dirty="0"/>
              <a:t>在绝对定位的父级没有设定</a:t>
            </a:r>
            <a:r>
              <a:rPr lang="en-US" altLang="zh-CN" dirty="0"/>
              <a:t>position</a:t>
            </a:r>
            <a:r>
              <a:rPr lang="zh-CN" altLang="en-US" dirty="0"/>
              <a:t>属性时，将以浏览器左上角为参照点进行定位；当父级设定</a:t>
            </a:r>
            <a:r>
              <a:rPr lang="en-US" altLang="zh-CN" dirty="0"/>
              <a:t>position</a:t>
            </a:r>
            <a:r>
              <a:rPr lang="zh-CN" altLang="en-US" dirty="0"/>
              <a:t>属性值时，将以父级为参照点进行定位。</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27</a:t>
            </a:fld>
            <a:endParaRPr lang="en-US" altLang="zh-CN"/>
          </a:p>
        </p:txBody>
      </p:sp>
      <p:sp>
        <p:nvSpPr>
          <p:cNvPr id="6" name="文本占位符 5"/>
          <p:cNvSpPr>
            <a:spLocks noGrp="1"/>
          </p:cNvSpPr>
          <p:nvPr>
            <p:ph type="body" sz="quarter" idx="13"/>
          </p:nvPr>
        </p:nvSpPr>
        <p:spPr/>
        <p:txBody>
          <a:bodyPr/>
          <a:lstStyle/>
          <a:p>
            <a:r>
              <a:rPr lang="en-US" altLang="zh-CN" dirty="0" smtClean="0"/>
              <a:t>1.4</a:t>
            </a:r>
            <a:r>
              <a:rPr lang="zh-CN" altLang="en-US" dirty="0" smtClean="0"/>
              <a:t>定位布局</a:t>
            </a:r>
            <a:endParaRPr lang="zh-CN" altLang="en-US" dirty="0"/>
          </a:p>
        </p:txBody>
      </p:sp>
    </p:spTree>
    <p:extLst>
      <p:ext uri="{BB962C8B-B14F-4D97-AF65-F5344CB8AC3E}">
        <p14:creationId xmlns:p14="http://schemas.microsoft.com/office/powerpoint/2010/main" val="18350845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28</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12-10</a:t>
            </a:r>
            <a:r>
              <a:rPr lang="zh-CN" altLang="en-US" sz="1400" dirty="0">
                <a:solidFill>
                  <a:srgbClr val="0070C0"/>
                </a:solidFill>
                <a:latin typeface="幼圆" panose="02010509060101010101" pitchFamily="49" charset="-122"/>
                <a:ea typeface="幼圆" panose="02010509060101010101" pitchFamily="49" charset="-122"/>
              </a:rPr>
              <a:t>：定位与参照</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8760928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zh-CN" altLang="zh-CN" dirty="0"/>
              <a:t>使用</a:t>
            </a:r>
            <a:r>
              <a:rPr lang="en-US" altLang="zh-CN" dirty="0"/>
              <a:t>float</a:t>
            </a:r>
            <a:r>
              <a:rPr lang="zh-CN" altLang="zh-CN" dirty="0"/>
              <a:t>属性或</a:t>
            </a:r>
            <a:r>
              <a:rPr lang="en-US" altLang="zh-CN" dirty="0"/>
              <a:t>position</a:t>
            </a:r>
            <a:r>
              <a:rPr lang="zh-CN" altLang="zh-CN" dirty="0"/>
              <a:t>属性进行页面布局时有一个比较明显的缺点，就是多列的</a:t>
            </a:r>
            <a:r>
              <a:rPr lang="en-US" altLang="zh-CN" dirty="0"/>
              <a:t>div</a:t>
            </a:r>
            <a:r>
              <a:rPr lang="zh-CN" altLang="zh-CN" dirty="0"/>
              <a:t>元素间是各自独立的</a:t>
            </a:r>
            <a:r>
              <a:rPr lang="zh-CN" altLang="zh-CN" dirty="0" smtClean="0"/>
              <a:t>。</a:t>
            </a:r>
            <a:endParaRPr lang="en-US" altLang="zh-CN" dirty="0"/>
          </a:p>
          <a:p>
            <a:r>
              <a:rPr lang="zh-CN" altLang="zh-CN" dirty="0" smtClean="0"/>
              <a:t>如果</a:t>
            </a:r>
            <a:r>
              <a:rPr lang="zh-CN" altLang="zh-CN" dirty="0"/>
              <a:t>在第一列</a:t>
            </a:r>
            <a:r>
              <a:rPr lang="en-US" altLang="zh-CN" dirty="0"/>
              <a:t>div</a:t>
            </a:r>
            <a:r>
              <a:rPr lang="zh-CN" altLang="zh-CN" dirty="0"/>
              <a:t>元素中加入一些内容，将会使得两列元素底部不能对齐，多出一块空白的区域。这种情况在多列文章排版时显得极为明显。</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29</a:t>
            </a:fld>
            <a:endParaRPr lang="en-US" altLang="zh-CN"/>
          </a:p>
        </p:txBody>
      </p:sp>
      <p:sp>
        <p:nvSpPr>
          <p:cNvPr id="6" name="文本占位符 5"/>
          <p:cNvSpPr>
            <a:spLocks noGrp="1"/>
          </p:cNvSpPr>
          <p:nvPr>
            <p:ph type="body" sz="quarter" idx="13"/>
          </p:nvPr>
        </p:nvSpPr>
        <p:spPr/>
        <p:txBody>
          <a:bodyPr/>
          <a:lstStyle/>
          <a:p>
            <a:r>
              <a:rPr lang="en-US" altLang="zh-CN" dirty="0" smtClean="0"/>
              <a:t>2.1</a:t>
            </a:r>
            <a:r>
              <a:rPr lang="zh-CN" altLang="en-US" dirty="0" smtClean="0"/>
              <a:t>基本</a:t>
            </a:r>
            <a:r>
              <a:rPr lang="zh-CN" altLang="en-US" dirty="0"/>
              <a:t>知识</a:t>
            </a:r>
          </a:p>
        </p:txBody>
      </p:sp>
    </p:spTree>
    <p:extLst>
      <p:ext uri="{BB962C8B-B14F-4D97-AF65-F5344CB8AC3E}">
        <p14:creationId xmlns:p14="http://schemas.microsoft.com/office/powerpoint/2010/main" val="253529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smtClean="0"/>
              <a:t>定位与布局的基本属性</a:t>
            </a:r>
            <a:endParaRPr lang="zh-CN" altLang="en-US" dirty="0"/>
          </a:p>
        </p:txBody>
      </p:sp>
      <p:sp>
        <p:nvSpPr>
          <p:cNvPr id="3" name="内容占位符 2"/>
          <p:cNvSpPr>
            <a:spLocks noGrp="1"/>
          </p:cNvSpPr>
          <p:nvPr>
            <p:ph idx="1"/>
          </p:nvPr>
        </p:nvSpPr>
        <p:spPr/>
        <p:txBody>
          <a:bodyPr/>
          <a:lstStyle/>
          <a:p>
            <a:r>
              <a:rPr lang="zh-CN" altLang="en-US" dirty="0"/>
              <a:t>布局是指对网页中各个构成要素的合理编排，是呈现页面内容的基础。合理的布局将有效的提高页面的可读性，提升用户体验</a:t>
            </a:r>
            <a:r>
              <a:rPr lang="zh-CN" altLang="en-US" dirty="0" smtClean="0"/>
              <a:t>。</a:t>
            </a:r>
            <a:endParaRPr lang="en-US" altLang="zh-CN" dirty="0" smtClean="0"/>
          </a:p>
          <a:p>
            <a:r>
              <a:rPr lang="zh-CN" altLang="en-US" dirty="0"/>
              <a:t>通过定位与布局的基本属性，可以确定元素的位置，并实现页面多种多样的布局</a:t>
            </a:r>
            <a:r>
              <a:rPr lang="zh-CN" altLang="en-US" dirty="0" smtClean="0"/>
              <a:t>。</a:t>
            </a:r>
            <a:endParaRPr lang="en-US" altLang="zh-CN" dirty="0" smtClean="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a:t>
            </a:fld>
            <a:endParaRPr lang="en-US" altLang="zh-CN"/>
          </a:p>
        </p:txBody>
      </p:sp>
      <p:sp>
        <p:nvSpPr>
          <p:cNvPr id="6" name="文本占位符 5"/>
          <p:cNvSpPr>
            <a:spLocks noGrp="1"/>
          </p:cNvSpPr>
          <p:nvPr>
            <p:ph type="body" sz="quarter" idx="13"/>
          </p:nvPr>
        </p:nvSpPr>
        <p:spPr/>
        <p:txBody>
          <a:bodyPr/>
          <a:lstStyle/>
          <a:p>
            <a:r>
              <a:rPr lang="en-US" altLang="zh-CN" dirty="0" smtClean="0"/>
              <a:t>1.1</a:t>
            </a:r>
            <a:r>
              <a:rPr lang="zh-CN" altLang="en-US" dirty="0" smtClean="0"/>
              <a:t>基本属性</a:t>
            </a:r>
            <a:endParaRPr lang="zh-CN" altLang="en-US" dirty="0"/>
          </a:p>
        </p:txBody>
      </p:sp>
    </p:spTree>
    <p:extLst>
      <p:ext uri="{BB962C8B-B14F-4D97-AF65-F5344CB8AC3E}">
        <p14:creationId xmlns:p14="http://schemas.microsoft.com/office/powerpoint/2010/main" val="403737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zh-CN" altLang="en-US" dirty="0"/>
              <a:t>基本</a:t>
            </a:r>
            <a:r>
              <a:rPr lang="zh-CN" altLang="en-US" dirty="0" smtClean="0"/>
              <a:t>属性：</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30</a:t>
            </a:fld>
            <a:endParaRPr lang="en-US" altLang="zh-CN"/>
          </a:p>
        </p:txBody>
      </p:sp>
      <p:sp>
        <p:nvSpPr>
          <p:cNvPr id="6" name="文本占位符 5"/>
          <p:cNvSpPr>
            <a:spLocks noGrp="1"/>
          </p:cNvSpPr>
          <p:nvPr>
            <p:ph type="body" sz="quarter" idx="13"/>
          </p:nvPr>
        </p:nvSpPr>
        <p:spPr/>
        <p:txBody>
          <a:bodyPr/>
          <a:lstStyle/>
          <a:p>
            <a:r>
              <a:rPr lang="en-US" altLang="zh-CN" dirty="0" smtClean="0"/>
              <a:t>2.2</a:t>
            </a:r>
            <a:r>
              <a:rPr lang="zh-CN" altLang="zh-CN" dirty="0" smtClean="0"/>
              <a:t>基本</a:t>
            </a:r>
            <a:r>
              <a:rPr lang="zh-CN" altLang="zh-CN" dirty="0"/>
              <a:t>属性</a:t>
            </a:r>
            <a:endParaRPr lang="zh-CN" altLang="en-US" dirty="0"/>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8190" y="2281436"/>
            <a:ext cx="5247619" cy="2552381"/>
          </a:xfrm>
          <a:prstGeom prst="rect">
            <a:avLst/>
          </a:prstGeom>
        </p:spPr>
      </p:pic>
    </p:spTree>
    <p:extLst>
      <p:ext uri="{BB962C8B-B14F-4D97-AF65-F5344CB8AC3E}">
        <p14:creationId xmlns:p14="http://schemas.microsoft.com/office/powerpoint/2010/main" val="6914203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en-US" altLang="zh-CN" dirty="0"/>
              <a:t>columns</a:t>
            </a:r>
            <a:r>
              <a:rPr lang="zh-CN" altLang="zh-CN" dirty="0"/>
              <a:t>是多列布局的基本属性。该属性可以同时定义列数和每列的宽度。相当于同时指定了</a:t>
            </a:r>
            <a:r>
              <a:rPr lang="en-US" altLang="zh-CN" dirty="0"/>
              <a:t>column-width</a:t>
            </a:r>
            <a:r>
              <a:rPr lang="zh-CN" altLang="zh-CN" dirty="0"/>
              <a:t>、</a:t>
            </a:r>
            <a:r>
              <a:rPr lang="en-US" altLang="zh-CN" dirty="0"/>
              <a:t>column-count</a:t>
            </a:r>
            <a:r>
              <a:rPr lang="zh-CN" altLang="zh-CN" dirty="0"/>
              <a:t>属性。目前，</a:t>
            </a:r>
            <a:r>
              <a:rPr lang="en-US" altLang="zh-CN" dirty="0"/>
              <a:t>Webkit</a:t>
            </a:r>
            <a:r>
              <a:rPr lang="zh-CN" altLang="zh-CN" dirty="0"/>
              <a:t>引擎支持</a:t>
            </a:r>
            <a:r>
              <a:rPr lang="en-US" altLang="zh-CN" dirty="0"/>
              <a:t>-webkit-columns</a:t>
            </a:r>
            <a:r>
              <a:rPr lang="zh-CN" altLang="zh-CN" dirty="0"/>
              <a:t>私有属性，</a:t>
            </a:r>
            <a:r>
              <a:rPr lang="en-US" altLang="zh-CN" dirty="0"/>
              <a:t>Mozilla Gecko</a:t>
            </a:r>
            <a:r>
              <a:rPr lang="zh-CN" altLang="zh-CN" dirty="0"/>
              <a:t>引擎支持</a:t>
            </a:r>
            <a:r>
              <a:rPr lang="en-US" altLang="zh-CN" dirty="0"/>
              <a:t>-moz-columns</a:t>
            </a:r>
            <a:r>
              <a:rPr lang="zh-CN" altLang="zh-CN" dirty="0"/>
              <a:t>私有</a:t>
            </a:r>
            <a:r>
              <a:rPr lang="zh-CN" altLang="zh-CN" dirty="0" smtClean="0"/>
              <a:t>属性</a:t>
            </a:r>
            <a:r>
              <a:rPr lang="zh-CN" altLang="en-US" dirty="0" smtClean="0"/>
              <a:t>。</a:t>
            </a:r>
            <a:endParaRPr lang="en-US" altLang="zh-CN" dirty="0" smtClean="0"/>
          </a:p>
          <a:p>
            <a:r>
              <a:rPr lang="zh-CN" altLang="en-US" dirty="0" smtClean="0"/>
              <a:t>具体语法：</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31</a:t>
            </a:fld>
            <a:endParaRPr lang="en-US" altLang="zh-CN"/>
          </a:p>
        </p:txBody>
      </p:sp>
      <p:sp>
        <p:nvSpPr>
          <p:cNvPr id="6" name="文本占位符 5"/>
          <p:cNvSpPr>
            <a:spLocks noGrp="1"/>
          </p:cNvSpPr>
          <p:nvPr>
            <p:ph type="body" sz="quarter" idx="13"/>
          </p:nvPr>
        </p:nvSpPr>
        <p:spPr/>
        <p:txBody>
          <a:bodyPr/>
          <a:lstStyle/>
          <a:p>
            <a:r>
              <a:rPr lang="en-US" altLang="zh-CN" dirty="0" smtClean="0"/>
              <a:t>2.3</a:t>
            </a:r>
            <a:r>
              <a:rPr lang="zh-CN" altLang="zh-CN" dirty="0"/>
              <a:t>多列布局</a:t>
            </a:r>
            <a:r>
              <a:rPr lang="zh-CN" altLang="zh-CN" dirty="0" smtClean="0"/>
              <a:t>属性</a:t>
            </a:r>
            <a:endParaRPr lang="zh-CN" altLang="en-US" dirty="0"/>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6285" y="3281636"/>
            <a:ext cx="4771429" cy="800000"/>
          </a:xfrm>
          <a:prstGeom prst="rect">
            <a:avLst/>
          </a:prstGeom>
        </p:spPr>
      </p:pic>
    </p:spTree>
    <p:extLst>
      <p:ext uri="{BB962C8B-B14F-4D97-AF65-F5344CB8AC3E}">
        <p14:creationId xmlns:p14="http://schemas.microsoft.com/office/powerpoint/2010/main" val="4960794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en-US" altLang="zh-CN" dirty="0">
                <a:solidFill>
                  <a:srgbClr val="FF0000"/>
                </a:solidFill>
              </a:rPr>
              <a:t>column-width</a:t>
            </a:r>
            <a:r>
              <a:rPr lang="zh-CN" altLang="zh-CN" dirty="0"/>
              <a:t>属性可以定义单列显示的宽度。该属性可以与其他多列布局属性配合使用，也可以单独</a:t>
            </a:r>
            <a:r>
              <a:rPr lang="zh-CN" altLang="zh-CN" dirty="0" smtClean="0"/>
              <a:t>使用</a:t>
            </a:r>
            <a:r>
              <a:rPr lang="zh-CN" altLang="en-US" dirty="0" smtClean="0"/>
              <a:t>。</a:t>
            </a:r>
            <a:endParaRPr lang="en-US" altLang="zh-CN" dirty="0" smtClean="0"/>
          </a:p>
          <a:p>
            <a:r>
              <a:rPr lang="zh-CN" altLang="en-US" dirty="0"/>
              <a:t>具体</a:t>
            </a:r>
            <a:r>
              <a:rPr lang="zh-CN" altLang="en-US" dirty="0" smtClean="0"/>
              <a:t>语法：</a:t>
            </a:r>
            <a:endParaRPr lang="en-US" altLang="zh-CN" dirty="0" smtClean="0"/>
          </a:p>
          <a:p>
            <a:endParaRPr lang="en-US" altLang="zh-CN" dirty="0"/>
          </a:p>
          <a:p>
            <a:endParaRPr lang="en-US" altLang="zh-CN" dirty="0" smtClean="0"/>
          </a:p>
          <a:p>
            <a:endParaRPr lang="en-US" altLang="zh-CN" dirty="0" smtClean="0"/>
          </a:p>
          <a:p>
            <a:pPr lvl="1"/>
            <a:r>
              <a:rPr lang="en-US" altLang="zh-CN" dirty="0" smtClean="0"/>
              <a:t>column-width</a:t>
            </a:r>
            <a:r>
              <a:rPr lang="zh-CN" altLang="en-US" dirty="0"/>
              <a:t>可以与</a:t>
            </a:r>
            <a:r>
              <a:rPr lang="en-US" altLang="zh-CN" dirty="0"/>
              <a:t>column-count</a:t>
            </a:r>
            <a:r>
              <a:rPr lang="zh-CN" altLang="en-US" dirty="0"/>
              <a:t>属性配合使用，</a:t>
            </a:r>
            <a:r>
              <a:rPr lang="zh-CN" altLang="en-US" dirty="0" smtClean="0"/>
              <a:t>设定固定</a:t>
            </a:r>
            <a:r>
              <a:rPr lang="zh-CN" altLang="en-US" dirty="0"/>
              <a:t>列数、列宽的布局效果，也可以单独使用，限制模块的单列宽度，当超出宽度时，则会自动以多列进行显示。</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32</a:t>
            </a:fld>
            <a:endParaRPr lang="en-US" altLang="zh-CN"/>
          </a:p>
        </p:txBody>
      </p:sp>
      <p:sp>
        <p:nvSpPr>
          <p:cNvPr id="6" name="文本占位符 5"/>
          <p:cNvSpPr>
            <a:spLocks noGrp="1"/>
          </p:cNvSpPr>
          <p:nvPr>
            <p:ph type="body" sz="quarter" idx="13"/>
          </p:nvPr>
        </p:nvSpPr>
        <p:spPr/>
        <p:txBody>
          <a:bodyPr/>
          <a:lstStyle/>
          <a:p>
            <a:r>
              <a:rPr lang="en-US" altLang="zh-CN" dirty="0" smtClean="0"/>
              <a:t>2.4</a:t>
            </a:r>
            <a:r>
              <a:rPr lang="zh-CN" altLang="zh-CN" dirty="0" smtClean="0"/>
              <a:t>列</a:t>
            </a:r>
            <a:r>
              <a:rPr lang="zh-CN" altLang="zh-CN" dirty="0"/>
              <a:t>宽与列数</a:t>
            </a:r>
            <a:endParaRPr lang="zh-CN" altLang="en-US"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6285" y="2569468"/>
            <a:ext cx="4771429" cy="800000"/>
          </a:xfrm>
          <a:prstGeom prst="rect">
            <a:avLst/>
          </a:prstGeom>
        </p:spPr>
      </p:pic>
    </p:spTree>
    <p:extLst>
      <p:ext uri="{BB962C8B-B14F-4D97-AF65-F5344CB8AC3E}">
        <p14:creationId xmlns:p14="http://schemas.microsoft.com/office/powerpoint/2010/main" val="7588946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zh-CN" altLang="en-US" dirty="0"/>
              <a:t>具体语法：</a:t>
            </a:r>
            <a:endParaRPr lang="en-US" altLang="zh-CN" dirty="0"/>
          </a:p>
          <a:p>
            <a:pPr lvl="1"/>
            <a:r>
              <a:rPr lang="en-US" altLang="zh-CN" dirty="0" smtClean="0">
                <a:solidFill>
                  <a:srgbClr val="FF0000"/>
                </a:solidFill>
              </a:rPr>
              <a:t>column-count</a:t>
            </a:r>
            <a:r>
              <a:rPr lang="zh-CN" altLang="en-US" dirty="0"/>
              <a:t>属性可以定义显示的列数，取值为大于</a:t>
            </a:r>
            <a:r>
              <a:rPr lang="en-US" altLang="zh-CN" dirty="0"/>
              <a:t>0</a:t>
            </a:r>
            <a:r>
              <a:rPr lang="zh-CN" altLang="en-US" dirty="0"/>
              <a:t>的整数。如果</a:t>
            </a:r>
            <a:r>
              <a:rPr lang="en-US" altLang="zh-CN" dirty="0"/>
              <a:t>column-width</a:t>
            </a:r>
            <a:r>
              <a:rPr lang="zh-CN" altLang="en-US" dirty="0"/>
              <a:t>和</a:t>
            </a:r>
            <a:r>
              <a:rPr lang="en-US" altLang="zh-CN" dirty="0"/>
              <a:t>column-count</a:t>
            </a:r>
            <a:r>
              <a:rPr lang="zh-CN" altLang="en-US" dirty="0"/>
              <a:t>属性没有明确的值，则默认为最大列数。</a:t>
            </a:r>
          </a:p>
          <a:p>
            <a:pPr lvl="1"/>
            <a:r>
              <a:rPr lang="en-US" altLang="zh-CN" dirty="0"/>
              <a:t>column-width</a:t>
            </a:r>
            <a:r>
              <a:rPr lang="zh-CN" altLang="en-US" dirty="0"/>
              <a:t>、</a:t>
            </a:r>
            <a:r>
              <a:rPr lang="en-US" altLang="zh-CN" dirty="0"/>
              <a:t>column-count</a:t>
            </a:r>
            <a:r>
              <a:rPr lang="zh-CN" altLang="en-US" dirty="0"/>
              <a:t>这两个属性可以相互影响，指定的栏目宽度、栏目数并不是绝对的</a:t>
            </a:r>
            <a:r>
              <a:rPr lang="zh-CN" altLang="en-US" dirty="0" smtClean="0"/>
              <a:t>。</a:t>
            </a:r>
            <a:endParaRPr lang="en-US" altLang="zh-CN" dirty="0" smtClean="0"/>
          </a:p>
          <a:p>
            <a:pPr lvl="1"/>
            <a:r>
              <a:rPr lang="zh-CN" altLang="en-US" dirty="0" smtClean="0"/>
              <a:t>当</a:t>
            </a:r>
            <a:r>
              <a:rPr lang="zh-CN" altLang="en-US" dirty="0"/>
              <a:t>分栏内容所在容器的宽度大于</a:t>
            </a:r>
            <a:r>
              <a:rPr lang="en-US" altLang="zh-CN" dirty="0"/>
              <a:t>column-width*column-count+</a:t>
            </a:r>
            <a:r>
              <a:rPr lang="zh-CN" altLang="en-US" dirty="0"/>
              <a:t>间距时，有的浏览器会增加栏目数，有的浏览器会增加栏目宽度</a:t>
            </a:r>
            <a:r>
              <a:rPr lang="zh-CN" altLang="en-US" dirty="0" smtClean="0"/>
              <a:t>。</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33</a:t>
            </a:fld>
            <a:endParaRPr lang="en-US" altLang="zh-CN"/>
          </a:p>
        </p:txBody>
      </p:sp>
      <p:sp>
        <p:nvSpPr>
          <p:cNvPr id="6" name="文本占位符 5"/>
          <p:cNvSpPr>
            <a:spLocks noGrp="1"/>
          </p:cNvSpPr>
          <p:nvPr>
            <p:ph type="body" sz="quarter" idx="13"/>
          </p:nvPr>
        </p:nvSpPr>
        <p:spPr/>
        <p:txBody>
          <a:bodyPr/>
          <a:lstStyle/>
          <a:p>
            <a:r>
              <a:rPr lang="en-US" altLang="zh-CN" dirty="0" smtClean="0"/>
              <a:t>2.4</a:t>
            </a:r>
            <a:r>
              <a:rPr lang="zh-CN" altLang="zh-CN" dirty="0" smtClean="0"/>
              <a:t>列</a:t>
            </a:r>
            <a:r>
              <a:rPr lang="zh-CN" altLang="zh-CN" dirty="0"/>
              <a:t>宽与列数</a:t>
            </a:r>
            <a:endParaRPr lang="zh-CN" altLang="en-US" dirty="0"/>
          </a:p>
        </p:txBody>
      </p:sp>
    </p:spTree>
    <p:extLst>
      <p:ext uri="{BB962C8B-B14F-4D97-AF65-F5344CB8AC3E}">
        <p14:creationId xmlns:p14="http://schemas.microsoft.com/office/powerpoint/2010/main" val="13931024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zh-CN" altLang="en-US" dirty="0"/>
              <a:t>具体语法：</a:t>
            </a:r>
            <a:endParaRPr lang="en-US" altLang="zh-CN" dirty="0"/>
          </a:p>
          <a:p>
            <a:pPr lvl="1"/>
            <a:r>
              <a:rPr lang="en-US" altLang="zh-CN" dirty="0" smtClean="0"/>
              <a:t>column-gap</a:t>
            </a:r>
            <a:r>
              <a:rPr lang="zh-CN" altLang="zh-CN" dirty="0"/>
              <a:t>属性可以定义两列之间的间距，其默认值为</a:t>
            </a:r>
            <a:r>
              <a:rPr lang="en-US" altLang="zh-CN" dirty="0"/>
              <a:t>normal</a:t>
            </a:r>
            <a:r>
              <a:rPr lang="zh-CN" altLang="zh-CN" dirty="0"/>
              <a:t>，用于规定列间间隔为一个常规的间隔。</a:t>
            </a:r>
            <a:r>
              <a:rPr lang="en-US" altLang="zh-CN" dirty="0"/>
              <a:t>W3C</a:t>
            </a:r>
            <a:r>
              <a:rPr lang="zh-CN" altLang="zh-CN" dirty="0"/>
              <a:t>建议的值是</a:t>
            </a:r>
            <a:r>
              <a:rPr lang="en-US" altLang="zh-CN" dirty="0"/>
              <a:t>1em</a:t>
            </a:r>
            <a:r>
              <a:rPr lang="zh-CN" altLang="zh-CN" dirty="0"/>
              <a:t>。</a:t>
            </a:r>
          </a:p>
          <a:p>
            <a:pPr lvl="1"/>
            <a:r>
              <a:rPr lang="en-US" altLang="zh-CN" dirty="0"/>
              <a:t>column-rule</a:t>
            </a:r>
            <a:r>
              <a:rPr lang="zh-CN" altLang="zh-CN" dirty="0"/>
              <a:t>属性用于指定栏目之间的分割条。该属性可同时指定分割条的宽度、样式、颜色。</a:t>
            </a:r>
          </a:p>
          <a:p>
            <a:pPr lvl="1"/>
            <a:r>
              <a:rPr lang="en-US" altLang="zh-CN" dirty="0"/>
              <a:t>column-rule-width</a:t>
            </a:r>
            <a:r>
              <a:rPr lang="zh-CN" altLang="zh-CN" dirty="0"/>
              <a:t>属性的值为一个长度值，用于指定</a:t>
            </a:r>
            <a:r>
              <a:rPr lang="zh-CN" altLang="zh-CN" dirty="0" smtClean="0"/>
              <a:t>栏目</a:t>
            </a:r>
            <a:r>
              <a:rPr lang="zh-CN" altLang="en-US" dirty="0" smtClean="0"/>
              <a:t>之间</a:t>
            </a:r>
            <a:r>
              <a:rPr lang="zh-CN" altLang="zh-CN" dirty="0" smtClean="0"/>
              <a:t>分割</a:t>
            </a:r>
            <a:r>
              <a:rPr lang="zh-CN" altLang="zh-CN" dirty="0"/>
              <a:t>条的宽度。</a:t>
            </a:r>
          </a:p>
          <a:p>
            <a:pPr lvl="1"/>
            <a:r>
              <a:rPr lang="en-US" altLang="zh-CN" dirty="0"/>
              <a:t>column-rule-style</a:t>
            </a:r>
            <a:r>
              <a:rPr lang="zh-CN" altLang="zh-CN" dirty="0"/>
              <a:t>属性用于设置分割条的线型。该属性支持的属性值有</a:t>
            </a:r>
            <a:r>
              <a:rPr lang="en-US" altLang="zh-CN" dirty="0"/>
              <a:t>none</a:t>
            </a:r>
            <a:r>
              <a:rPr lang="zh-CN" altLang="zh-CN" dirty="0"/>
              <a:t>、</a:t>
            </a:r>
            <a:r>
              <a:rPr lang="en-US" altLang="zh-CN" dirty="0"/>
              <a:t>dotted</a:t>
            </a:r>
            <a:r>
              <a:rPr lang="zh-CN" altLang="zh-CN" dirty="0"/>
              <a:t>、</a:t>
            </a:r>
            <a:r>
              <a:rPr lang="en-US" altLang="zh-CN" dirty="0"/>
              <a:t>dashed</a:t>
            </a:r>
            <a:r>
              <a:rPr lang="zh-CN" altLang="zh-CN" dirty="0"/>
              <a:t>、</a:t>
            </a:r>
            <a:r>
              <a:rPr lang="en-US" altLang="zh-CN" dirty="0"/>
              <a:t>solid</a:t>
            </a:r>
            <a:r>
              <a:rPr lang="zh-CN" altLang="zh-CN" dirty="0"/>
              <a:t>、</a:t>
            </a:r>
            <a:r>
              <a:rPr lang="en-US" altLang="zh-CN" dirty="0"/>
              <a:t>double</a:t>
            </a:r>
            <a:r>
              <a:rPr lang="zh-CN" altLang="zh-CN" dirty="0"/>
              <a:t>、</a:t>
            </a:r>
            <a:r>
              <a:rPr lang="en-US" altLang="zh-CN" dirty="0"/>
              <a:t>groove</a:t>
            </a:r>
            <a:r>
              <a:rPr lang="zh-CN" altLang="zh-CN" dirty="0"/>
              <a:t>、</a:t>
            </a:r>
            <a:r>
              <a:rPr lang="en-US" altLang="zh-CN" dirty="0"/>
              <a:t>ridge</a:t>
            </a:r>
            <a:r>
              <a:rPr lang="zh-CN" altLang="zh-CN" dirty="0"/>
              <a:t>、</a:t>
            </a:r>
            <a:r>
              <a:rPr lang="en-US" altLang="zh-CN" dirty="0"/>
              <a:t>inset</a:t>
            </a:r>
            <a:r>
              <a:rPr lang="zh-CN" altLang="zh-CN" dirty="0"/>
              <a:t>、</a:t>
            </a:r>
            <a:r>
              <a:rPr lang="en-US" altLang="zh-CN" dirty="0"/>
              <a:t>outset</a:t>
            </a:r>
            <a:r>
              <a:rPr lang="zh-CN" altLang="zh-CN" dirty="0"/>
              <a:t>，这些属性值与前面介绍的边框线型的各属性值的意义完全相同。</a:t>
            </a:r>
          </a:p>
          <a:p>
            <a:pPr lvl="1"/>
            <a:r>
              <a:rPr lang="en-US" altLang="zh-CN" dirty="0"/>
              <a:t>column-rule-color</a:t>
            </a:r>
            <a:r>
              <a:rPr lang="zh-CN" altLang="zh-CN" dirty="0"/>
              <a:t>属性用于设置分隔条的颜色。</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34</a:t>
            </a:fld>
            <a:endParaRPr lang="en-US" altLang="zh-CN"/>
          </a:p>
        </p:txBody>
      </p:sp>
      <p:sp>
        <p:nvSpPr>
          <p:cNvPr id="6" name="文本占位符 5"/>
          <p:cNvSpPr>
            <a:spLocks noGrp="1"/>
          </p:cNvSpPr>
          <p:nvPr>
            <p:ph type="body" sz="quarter" idx="13"/>
          </p:nvPr>
        </p:nvSpPr>
        <p:spPr/>
        <p:txBody>
          <a:bodyPr/>
          <a:lstStyle/>
          <a:p>
            <a:r>
              <a:rPr lang="en-US" altLang="zh-CN" dirty="0" smtClean="0"/>
              <a:t>2.5</a:t>
            </a:r>
            <a:r>
              <a:rPr lang="zh-CN" altLang="zh-CN" dirty="0"/>
              <a:t>列边距与列边框</a:t>
            </a:r>
            <a:endParaRPr lang="zh-CN" altLang="en-US" dirty="0"/>
          </a:p>
        </p:txBody>
      </p:sp>
    </p:spTree>
    <p:extLst>
      <p:ext uri="{BB962C8B-B14F-4D97-AF65-F5344CB8AC3E}">
        <p14:creationId xmlns:p14="http://schemas.microsoft.com/office/powerpoint/2010/main" val="19218834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zh-CN" altLang="en-US" dirty="0"/>
              <a:t>具体语法：</a:t>
            </a:r>
            <a:endParaRPr lang="en-US" altLang="zh-CN" dirty="0"/>
          </a:p>
          <a:p>
            <a:pPr lvl="1"/>
            <a:r>
              <a:rPr lang="zh-CN" altLang="zh-CN" dirty="0" smtClean="0"/>
              <a:t>在</a:t>
            </a:r>
            <a:r>
              <a:rPr lang="zh-CN" altLang="zh-CN" dirty="0"/>
              <a:t>报刊杂志中，经常会看到文章标题跨列居中显示</a:t>
            </a:r>
            <a:r>
              <a:rPr lang="zh-CN" altLang="zh-CN" dirty="0" smtClean="0"/>
              <a:t>。</a:t>
            </a:r>
            <a:endParaRPr lang="en-US" altLang="zh-CN" dirty="0" smtClean="0"/>
          </a:p>
          <a:p>
            <a:pPr lvl="1"/>
            <a:r>
              <a:rPr lang="en-US" altLang="zh-CN" dirty="0" smtClean="0"/>
              <a:t>column-span</a:t>
            </a:r>
            <a:r>
              <a:rPr lang="zh-CN" altLang="zh-CN" dirty="0"/>
              <a:t>属性可以定义跨列显示，也可以设置单列显示，其属性值默认为</a:t>
            </a:r>
            <a:r>
              <a:rPr lang="en-US" altLang="zh-CN" dirty="0"/>
              <a:t>1</a:t>
            </a:r>
            <a:r>
              <a:rPr lang="zh-CN" altLang="zh-CN" dirty="0"/>
              <a:t>，适用于静态的、非浮动元素，代表只能在本栏中显示</a:t>
            </a:r>
            <a:r>
              <a:rPr lang="zh-CN" altLang="zh-CN" dirty="0" smtClean="0"/>
              <a:t>。</a:t>
            </a:r>
            <a:endParaRPr lang="en-US" altLang="zh-CN" dirty="0" smtClean="0"/>
          </a:p>
          <a:p>
            <a:pPr lvl="1"/>
            <a:r>
              <a:rPr lang="en-US" altLang="zh-CN" dirty="0" smtClean="0"/>
              <a:t>all</a:t>
            </a:r>
            <a:r>
              <a:rPr lang="zh-CN" altLang="zh-CN" dirty="0"/>
              <a:t>属性值则表示横跨所有的列，并定位在列的</a:t>
            </a:r>
            <a:r>
              <a:rPr lang="en-US" altLang="zh-CN" dirty="0"/>
              <a:t>Z</a:t>
            </a:r>
            <a:r>
              <a:rPr lang="zh-CN" altLang="zh-CN" dirty="0"/>
              <a:t>轴上。</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35</a:t>
            </a:fld>
            <a:endParaRPr lang="en-US" altLang="zh-CN"/>
          </a:p>
        </p:txBody>
      </p:sp>
      <p:sp>
        <p:nvSpPr>
          <p:cNvPr id="6" name="文本占位符 5"/>
          <p:cNvSpPr>
            <a:spLocks noGrp="1"/>
          </p:cNvSpPr>
          <p:nvPr>
            <p:ph type="body" sz="quarter" idx="13"/>
          </p:nvPr>
        </p:nvSpPr>
        <p:spPr/>
        <p:txBody>
          <a:bodyPr/>
          <a:lstStyle/>
          <a:p>
            <a:r>
              <a:rPr lang="en-US" altLang="zh-CN" dirty="0" smtClean="0"/>
              <a:t>2.6</a:t>
            </a:r>
            <a:r>
              <a:rPr lang="zh-CN" altLang="zh-CN" dirty="0" smtClean="0"/>
              <a:t>跨</a:t>
            </a:r>
            <a:r>
              <a:rPr lang="zh-CN" altLang="zh-CN" dirty="0"/>
              <a:t>列布局</a:t>
            </a:r>
            <a:endParaRPr lang="zh-CN" altLang="en-US" dirty="0"/>
          </a:p>
        </p:txBody>
      </p:sp>
    </p:spTree>
    <p:extLst>
      <p:ext uri="{BB962C8B-B14F-4D97-AF65-F5344CB8AC3E}">
        <p14:creationId xmlns:p14="http://schemas.microsoft.com/office/powerpoint/2010/main" val="11302811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a:t>
            </a:r>
            <a:r>
              <a:rPr lang="zh-CN" altLang="en-US" dirty="0" smtClean="0"/>
              <a:t>多列布局</a:t>
            </a:r>
            <a:endParaRPr lang="zh-CN" altLang="en-US" dirty="0"/>
          </a:p>
        </p:txBody>
      </p:sp>
      <p:sp>
        <p:nvSpPr>
          <p:cNvPr id="3" name="内容占位符 2"/>
          <p:cNvSpPr>
            <a:spLocks noGrp="1"/>
          </p:cNvSpPr>
          <p:nvPr>
            <p:ph idx="1"/>
          </p:nvPr>
        </p:nvSpPr>
        <p:spPr/>
        <p:txBody>
          <a:bodyPr/>
          <a:lstStyle/>
          <a:p>
            <a:r>
              <a:rPr lang="zh-CN" altLang="en-US" dirty="0"/>
              <a:t>具体语法：</a:t>
            </a:r>
            <a:endParaRPr lang="en-US" altLang="zh-CN" dirty="0"/>
          </a:p>
          <a:p>
            <a:pPr lvl="1"/>
            <a:r>
              <a:rPr lang="en-US" altLang="zh-CN" dirty="0" smtClean="0"/>
              <a:t>column-fill</a:t>
            </a:r>
            <a:r>
              <a:rPr lang="zh-CN" altLang="zh-CN" dirty="0"/>
              <a:t>属性可以定义栏目的高度是否统一</a:t>
            </a:r>
            <a:r>
              <a:rPr lang="zh-CN" altLang="zh-CN" dirty="0" smtClean="0"/>
              <a:t>。</a:t>
            </a:r>
            <a:endParaRPr lang="en-US" altLang="zh-CN" dirty="0" smtClean="0"/>
          </a:p>
          <a:p>
            <a:pPr lvl="1"/>
            <a:r>
              <a:rPr lang="zh-CN" altLang="zh-CN" dirty="0" smtClean="0"/>
              <a:t>其</a:t>
            </a:r>
            <a:r>
              <a:rPr lang="zh-CN" altLang="zh-CN" dirty="0"/>
              <a:t>属性值有两种</a:t>
            </a:r>
            <a:r>
              <a:rPr lang="zh-CN" altLang="zh-CN" dirty="0" smtClean="0"/>
              <a:t>情况</a:t>
            </a:r>
            <a:r>
              <a:rPr lang="zh-CN" altLang="en-US" dirty="0" smtClean="0"/>
              <a:t>：</a:t>
            </a:r>
            <a:endParaRPr lang="en-US" altLang="zh-CN" dirty="0" smtClean="0"/>
          </a:p>
          <a:p>
            <a:pPr lvl="2"/>
            <a:r>
              <a:rPr lang="en-US" altLang="zh-CN" dirty="0">
                <a:solidFill>
                  <a:srgbClr val="FF0000"/>
                </a:solidFill>
              </a:rPr>
              <a:t>auto</a:t>
            </a:r>
            <a:r>
              <a:rPr lang="zh-CN" altLang="zh-CN" dirty="0"/>
              <a:t>属性值可以设置各列高度随其内容的变化而变化</a:t>
            </a:r>
            <a:r>
              <a:rPr lang="zh-CN" altLang="zh-CN" dirty="0" smtClean="0"/>
              <a:t>。</a:t>
            </a:r>
            <a:endParaRPr lang="en-US" altLang="zh-CN" dirty="0" smtClean="0"/>
          </a:p>
          <a:p>
            <a:pPr lvl="2"/>
            <a:r>
              <a:rPr lang="en-US" altLang="zh-CN" dirty="0">
                <a:solidFill>
                  <a:srgbClr val="FF0000"/>
                </a:solidFill>
              </a:rPr>
              <a:t>balance</a:t>
            </a:r>
            <a:r>
              <a:rPr lang="zh-CN" altLang="en-US" dirty="0"/>
              <a:t>属性值是</a:t>
            </a:r>
            <a:r>
              <a:rPr lang="en-US" altLang="zh-CN" dirty="0"/>
              <a:t>column-fill</a:t>
            </a:r>
            <a:r>
              <a:rPr lang="zh-CN" altLang="en-US" dirty="0"/>
              <a:t>默认值，设置各列的高度根据内容最多的那一列的高度进行统一。</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36</a:t>
            </a:fld>
            <a:endParaRPr lang="en-US" altLang="zh-CN"/>
          </a:p>
        </p:txBody>
      </p:sp>
      <p:sp>
        <p:nvSpPr>
          <p:cNvPr id="6" name="文本占位符 5"/>
          <p:cNvSpPr>
            <a:spLocks noGrp="1"/>
          </p:cNvSpPr>
          <p:nvPr>
            <p:ph type="body" sz="quarter" idx="13"/>
          </p:nvPr>
        </p:nvSpPr>
        <p:spPr/>
        <p:txBody>
          <a:bodyPr/>
          <a:lstStyle/>
          <a:p>
            <a:r>
              <a:rPr lang="en-US" altLang="zh-CN" dirty="0" smtClean="0"/>
              <a:t>2.7</a:t>
            </a:r>
            <a:r>
              <a:rPr lang="zh-CN" altLang="zh-CN" dirty="0" smtClean="0"/>
              <a:t>列</a:t>
            </a:r>
            <a:r>
              <a:rPr lang="zh-CN" altLang="zh-CN" dirty="0"/>
              <a:t>高</a:t>
            </a:r>
            <a:endParaRPr lang="zh-CN" altLang="en-US" dirty="0"/>
          </a:p>
        </p:txBody>
      </p:sp>
    </p:spTree>
    <p:extLst>
      <p:ext uri="{BB962C8B-B14F-4D97-AF65-F5344CB8AC3E}">
        <p14:creationId xmlns:p14="http://schemas.microsoft.com/office/powerpoint/2010/main" val="42060805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37</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12-11</a:t>
            </a:r>
            <a:r>
              <a:rPr lang="zh-CN" altLang="en-US" sz="1400" dirty="0">
                <a:solidFill>
                  <a:srgbClr val="0070C0"/>
                </a:solidFill>
                <a:latin typeface="幼圆" panose="02010509060101010101" pitchFamily="49" charset="-122"/>
                <a:ea typeface="幼圆" panose="02010509060101010101" pitchFamily="49" charset="-122"/>
              </a:rPr>
              <a:t>：多列布局</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246458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en-US" altLang="zh-CN" dirty="0"/>
              <a:t>CSS3</a:t>
            </a:r>
            <a:r>
              <a:rPr lang="zh-CN" altLang="zh-CN" dirty="0"/>
              <a:t>引入了新的盒模型：</a:t>
            </a:r>
            <a:r>
              <a:rPr lang="zh-CN" altLang="zh-CN" dirty="0">
                <a:solidFill>
                  <a:srgbClr val="FF0000"/>
                </a:solidFill>
              </a:rPr>
              <a:t>弹性盒模型。</a:t>
            </a:r>
            <a:endParaRPr lang="en-US" altLang="zh-CN" dirty="0">
              <a:solidFill>
                <a:srgbClr val="FF0000"/>
              </a:solidFill>
            </a:endParaRPr>
          </a:p>
          <a:p>
            <a:r>
              <a:rPr lang="zh-CN" altLang="zh-CN" dirty="0"/>
              <a:t>该模型决定一个盒子在其他盒子中的分布方式以及如何处理可用空间。使用该模型可以很轻松地创建自适应浏览器窗口的流动布局，或自适应字体大小的弹性布局。</a:t>
            </a:r>
          </a:p>
          <a:p>
            <a:r>
              <a:rPr lang="zh-CN" altLang="zh-CN" dirty="0"/>
              <a:t>传统</a:t>
            </a:r>
            <a:r>
              <a:rPr lang="zh-CN" altLang="zh-CN" dirty="0" smtClean="0"/>
              <a:t>的</a:t>
            </a:r>
            <a:r>
              <a:rPr lang="zh-CN" altLang="en-US" dirty="0" smtClean="0"/>
              <a:t>是</a:t>
            </a:r>
            <a:r>
              <a:rPr lang="zh-CN" altLang="zh-CN" dirty="0" smtClean="0"/>
              <a:t>基于</a:t>
            </a:r>
            <a:r>
              <a:rPr lang="en-US" altLang="zh-CN" dirty="0"/>
              <a:t>HTML</a:t>
            </a:r>
            <a:r>
              <a:rPr lang="zh-CN" altLang="zh-CN" dirty="0"/>
              <a:t>流在垂直方向上排列盒子，使用弹性盒布局可以规定特定的顺序，也可以将其反转。要开启弹性盒布局，只需设置盒子的</a:t>
            </a:r>
            <a:r>
              <a:rPr lang="en-US" altLang="zh-CN" dirty="0"/>
              <a:t>display</a:t>
            </a:r>
            <a:r>
              <a:rPr lang="zh-CN" altLang="zh-CN" dirty="0"/>
              <a:t>属性值为</a:t>
            </a:r>
            <a:r>
              <a:rPr lang="en-US" altLang="zh-CN" dirty="0"/>
              <a:t>box</a:t>
            </a:r>
            <a:r>
              <a:rPr lang="zh-CN" altLang="zh-CN" dirty="0"/>
              <a:t>（或</a:t>
            </a:r>
            <a:r>
              <a:rPr lang="en-US" altLang="zh-CN" dirty="0"/>
              <a:t>inline-box</a:t>
            </a:r>
            <a:r>
              <a:rPr lang="zh-CN" altLang="zh-CN" dirty="0"/>
              <a:t>）即可。</a:t>
            </a:r>
          </a:p>
          <a:p>
            <a:r>
              <a:rPr lang="zh-CN" altLang="zh-CN" dirty="0"/>
              <a:t>在</a:t>
            </a:r>
            <a:r>
              <a:rPr lang="en-US" altLang="zh-CN" dirty="0"/>
              <a:t>CSS3</a:t>
            </a:r>
            <a:r>
              <a:rPr lang="zh-CN" altLang="zh-CN" dirty="0"/>
              <a:t>中，除了多列布局之外，还可以用盒布局解决</a:t>
            </a:r>
            <a:r>
              <a:rPr lang="en-US" altLang="zh-CN" dirty="0"/>
              <a:t>float</a:t>
            </a:r>
            <a:r>
              <a:rPr lang="zh-CN" altLang="zh-CN" dirty="0"/>
              <a:t>属性或</a:t>
            </a:r>
            <a:r>
              <a:rPr lang="en-US" altLang="zh-CN" dirty="0"/>
              <a:t>position</a:t>
            </a:r>
            <a:r>
              <a:rPr lang="zh-CN" altLang="zh-CN" dirty="0"/>
              <a:t>属性布局存在的问题。</a:t>
            </a:r>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38</a:t>
            </a:fld>
            <a:endParaRPr lang="en-US" altLang="zh-CN"/>
          </a:p>
        </p:txBody>
      </p:sp>
      <p:sp>
        <p:nvSpPr>
          <p:cNvPr id="6" name="文本占位符 5"/>
          <p:cNvSpPr>
            <a:spLocks noGrp="1"/>
          </p:cNvSpPr>
          <p:nvPr>
            <p:ph type="body" sz="quarter" idx="13"/>
          </p:nvPr>
        </p:nvSpPr>
        <p:spPr/>
        <p:txBody>
          <a:bodyPr/>
          <a:lstStyle/>
          <a:p>
            <a:r>
              <a:rPr lang="en-US" altLang="zh-CN" dirty="0" smtClean="0"/>
              <a:t>3.1</a:t>
            </a:r>
            <a:r>
              <a:rPr lang="zh-CN" altLang="en-US" dirty="0"/>
              <a:t>基本知识</a:t>
            </a:r>
          </a:p>
        </p:txBody>
      </p:sp>
    </p:spTree>
    <p:extLst>
      <p:ext uri="{BB962C8B-B14F-4D97-AF65-F5344CB8AC3E}">
        <p14:creationId xmlns:p14="http://schemas.microsoft.com/office/powerpoint/2010/main" val="37669603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zh-CN" altLang="en-US" dirty="0" smtClean="0"/>
              <a:t>基本属性：</a:t>
            </a:r>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39</a:t>
            </a:fld>
            <a:endParaRPr lang="en-US" altLang="zh-CN"/>
          </a:p>
        </p:txBody>
      </p:sp>
      <p:sp>
        <p:nvSpPr>
          <p:cNvPr id="6" name="文本占位符 5"/>
          <p:cNvSpPr>
            <a:spLocks noGrp="1"/>
          </p:cNvSpPr>
          <p:nvPr>
            <p:ph type="body" sz="quarter" idx="13"/>
          </p:nvPr>
        </p:nvSpPr>
        <p:spPr/>
        <p:txBody>
          <a:bodyPr/>
          <a:lstStyle/>
          <a:p>
            <a:r>
              <a:rPr lang="en-US" altLang="zh-CN" dirty="0" smtClean="0"/>
              <a:t>3.2</a:t>
            </a:r>
            <a:r>
              <a:rPr lang="zh-CN" altLang="en-US" dirty="0" smtClean="0"/>
              <a:t>基本属性</a:t>
            </a:r>
            <a:endParaRPr lang="zh-CN" altLang="en-US" dirty="0"/>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8190" y="2209428"/>
            <a:ext cx="5247619" cy="2342857"/>
          </a:xfrm>
          <a:prstGeom prst="rect">
            <a:avLst/>
          </a:prstGeom>
        </p:spPr>
      </p:pic>
    </p:spTree>
    <p:extLst>
      <p:ext uri="{BB962C8B-B14F-4D97-AF65-F5344CB8AC3E}">
        <p14:creationId xmlns:p14="http://schemas.microsoft.com/office/powerpoint/2010/main" val="3141730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smtClean="0"/>
              <a:t>定位与布局的基本属性</a:t>
            </a:r>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a:t>
            </a:fld>
            <a:endParaRPr lang="en-US" altLang="zh-CN"/>
          </a:p>
        </p:txBody>
      </p:sp>
      <p:sp>
        <p:nvSpPr>
          <p:cNvPr id="6" name="文本占位符 5"/>
          <p:cNvSpPr>
            <a:spLocks noGrp="1"/>
          </p:cNvSpPr>
          <p:nvPr>
            <p:ph type="body" sz="quarter" idx="13"/>
          </p:nvPr>
        </p:nvSpPr>
        <p:spPr/>
        <p:txBody>
          <a:bodyPr/>
          <a:lstStyle/>
          <a:p>
            <a:r>
              <a:rPr lang="en-US" altLang="zh-CN" dirty="0" smtClean="0"/>
              <a:t>1.1</a:t>
            </a:r>
            <a:r>
              <a:rPr lang="zh-CN" altLang="en-US" dirty="0" smtClean="0"/>
              <a:t>基本属性</a:t>
            </a:r>
            <a:endParaRPr lang="zh-CN" altLang="en-US" dirty="0"/>
          </a:p>
        </p:txBody>
      </p:sp>
      <p:pic>
        <p:nvPicPr>
          <p:cNvPr id="5" name="内容占位符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48190" y="1725799"/>
            <a:ext cx="5247619" cy="2990476"/>
          </a:xfrm>
        </p:spPr>
      </p:pic>
    </p:spTree>
    <p:extLst>
      <p:ext uri="{BB962C8B-B14F-4D97-AF65-F5344CB8AC3E}">
        <p14:creationId xmlns:p14="http://schemas.microsoft.com/office/powerpoint/2010/main" val="40004494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en-US" altLang="zh-CN" dirty="0">
                <a:solidFill>
                  <a:srgbClr val="FF0000"/>
                </a:solidFill>
              </a:rPr>
              <a:t>box-flex</a:t>
            </a:r>
            <a:r>
              <a:rPr lang="zh-CN" altLang="zh-CN" dirty="0"/>
              <a:t>属性可将盒布局设置为弹性盒布局</a:t>
            </a:r>
            <a:r>
              <a:rPr lang="zh-CN" altLang="zh-CN" dirty="0" smtClean="0"/>
              <a:t>。</a:t>
            </a:r>
            <a:endParaRPr lang="en-US" altLang="zh-CN" dirty="0" smtClean="0"/>
          </a:p>
          <a:p>
            <a:r>
              <a:rPr lang="en-US" altLang="zh-CN" dirty="0" err="1" smtClean="0"/>
              <a:t>Webkit</a:t>
            </a:r>
            <a:r>
              <a:rPr lang="zh-CN" altLang="zh-CN" dirty="0"/>
              <a:t>引擎支持</a:t>
            </a:r>
            <a:r>
              <a:rPr lang="en-US" altLang="zh-CN" dirty="0"/>
              <a:t>-webkit-box-flex</a:t>
            </a:r>
            <a:r>
              <a:rPr lang="zh-CN" altLang="zh-CN" dirty="0"/>
              <a:t>私有属性，</a:t>
            </a:r>
            <a:r>
              <a:rPr lang="en-US" altLang="zh-CN" dirty="0"/>
              <a:t>Mozilla Gecko</a:t>
            </a:r>
            <a:r>
              <a:rPr lang="zh-CN" altLang="zh-CN" dirty="0"/>
              <a:t>引擎支持</a:t>
            </a:r>
            <a:r>
              <a:rPr lang="en-US" altLang="zh-CN" dirty="0"/>
              <a:t>-moz-box-flex</a:t>
            </a:r>
            <a:r>
              <a:rPr lang="zh-CN" altLang="zh-CN" dirty="0"/>
              <a:t>私有属性。</a:t>
            </a:r>
          </a:p>
          <a:p>
            <a:r>
              <a:rPr lang="zh-CN" altLang="zh-CN" dirty="0"/>
              <a:t>默认情况下，盒子不具备弹性，如果</a:t>
            </a:r>
            <a:r>
              <a:rPr lang="en-US" altLang="zh-CN" dirty="0"/>
              <a:t>box-flex</a:t>
            </a:r>
            <a:r>
              <a:rPr lang="zh-CN" altLang="zh-CN" dirty="0"/>
              <a:t>的属性值至少为</a:t>
            </a:r>
            <a:r>
              <a:rPr lang="en-US" altLang="zh-CN" dirty="0"/>
              <a:t>1</a:t>
            </a:r>
            <a:r>
              <a:rPr lang="zh-CN" altLang="zh-CN" dirty="0"/>
              <a:t>时，则变得富有弹性。如果盒子不具有弹性，它将尽可能的宽以使内容可见且没有任何溢出，其大小由</a:t>
            </a:r>
            <a:r>
              <a:rPr lang="en-US" altLang="zh-CN" dirty="0"/>
              <a:t>width</a:t>
            </a:r>
            <a:r>
              <a:rPr lang="zh-CN" altLang="zh-CN" dirty="0"/>
              <a:t>和</a:t>
            </a:r>
            <a:r>
              <a:rPr lang="en-US" altLang="zh-CN" dirty="0"/>
              <a:t>height</a:t>
            </a:r>
            <a:r>
              <a:rPr lang="zh-CN" altLang="zh-CN" dirty="0"/>
              <a:t>属性值，或者</a:t>
            </a:r>
            <a:r>
              <a:rPr lang="en-US" altLang="zh-CN" dirty="0"/>
              <a:t>min-height</a:t>
            </a:r>
            <a:r>
              <a:rPr lang="zh-CN" altLang="zh-CN" dirty="0"/>
              <a:t>、</a:t>
            </a:r>
            <a:r>
              <a:rPr lang="en-US" altLang="zh-CN" dirty="0"/>
              <a:t>min-width</a:t>
            </a:r>
            <a:r>
              <a:rPr lang="zh-CN" altLang="zh-CN" dirty="0"/>
              <a:t>、</a:t>
            </a:r>
            <a:r>
              <a:rPr lang="en-US" altLang="zh-CN" dirty="0"/>
              <a:t>max-height</a:t>
            </a:r>
            <a:r>
              <a:rPr lang="zh-CN" altLang="zh-CN" dirty="0"/>
              <a:t>、</a:t>
            </a:r>
            <a:r>
              <a:rPr lang="en-US" altLang="zh-CN" dirty="0"/>
              <a:t>max-width</a:t>
            </a:r>
            <a:r>
              <a:rPr lang="zh-CN" altLang="zh-CN" dirty="0"/>
              <a:t>属性值来决定。</a:t>
            </a: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40</a:t>
            </a:fld>
            <a:endParaRPr lang="en-US" altLang="zh-CN"/>
          </a:p>
        </p:txBody>
      </p:sp>
      <p:sp>
        <p:nvSpPr>
          <p:cNvPr id="6" name="文本占位符 5"/>
          <p:cNvSpPr>
            <a:spLocks noGrp="1"/>
          </p:cNvSpPr>
          <p:nvPr>
            <p:ph type="body" sz="quarter" idx="13"/>
          </p:nvPr>
        </p:nvSpPr>
        <p:spPr/>
        <p:txBody>
          <a:bodyPr/>
          <a:lstStyle/>
          <a:p>
            <a:r>
              <a:rPr lang="en-US" altLang="zh-CN" dirty="0" smtClean="0"/>
              <a:t>3.3</a:t>
            </a:r>
            <a:r>
              <a:rPr lang="zh-CN" altLang="zh-CN" dirty="0"/>
              <a:t>使用自适应宽度的弹性盒布局</a:t>
            </a:r>
            <a:endParaRPr lang="zh-CN" altLang="en-US" dirty="0"/>
          </a:p>
        </p:txBody>
      </p:sp>
    </p:spTree>
    <p:extLst>
      <p:ext uri="{BB962C8B-B14F-4D97-AF65-F5344CB8AC3E}">
        <p14:creationId xmlns:p14="http://schemas.microsoft.com/office/powerpoint/2010/main" val="2846703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zh-CN" altLang="zh-CN" dirty="0"/>
                  <a:t>如果盒子是弹性的，其大小将按照下面的方式进行计算</a:t>
                </a:r>
                <a:r>
                  <a:rPr lang="zh-CN" altLang="zh-CN" dirty="0" smtClean="0"/>
                  <a:t>：</a:t>
                </a:r>
                <a:endParaRPr lang="en-US" altLang="zh-CN" dirty="0" smtClean="0"/>
              </a:p>
              <a:p>
                <a:pPr lvl="1"/>
                <a:r>
                  <a:rPr lang="zh-CN" altLang="zh-CN" dirty="0"/>
                  <a:t>具体大小声明（</a:t>
                </a:r>
                <a:r>
                  <a:rPr lang="en-US" altLang="zh-CN" dirty="0"/>
                  <a:t>width</a:t>
                </a:r>
                <a:r>
                  <a:rPr lang="zh-CN" altLang="zh-CN" dirty="0"/>
                  <a:t>、</a:t>
                </a:r>
                <a:r>
                  <a:rPr lang="en-US" altLang="zh-CN" dirty="0"/>
                  <a:t>height</a:t>
                </a:r>
                <a:r>
                  <a:rPr lang="zh-CN" altLang="zh-CN" dirty="0"/>
                  <a:t>、</a:t>
                </a:r>
                <a:r>
                  <a:rPr lang="en-US" altLang="zh-CN" dirty="0"/>
                  <a:t>min-height</a:t>
                </a:r>
                <a:r>
                  <a:rPr lang="zh-CN" altLang="zh-CN" dirty="0"/>
                  <a:t>、</a:t>
                </a:r>
                <a:r>
                  <a:rPr lang="en-US" altLang="zh-CN" dirty="0"/>
                  <a:t>min-width</a:t>
                </a:r>
                <a:r>
                  <a:rPr lang="zh-CN" altLang="zh-CN" dirty="0"/>
                  <a:t>、</a:t>
                </a:r>
                <a:r>
                  <a:rPr lang="en-US" altLang="zh-CN" dirty="0"/>
                  <a:t>max-height</a:t>
                </a:r>
                <a:r>
                  <a:rPr lang="zh-CN" altLang="zh-CN" dirty="0"/>
                  <a:t>、</a:t>
                </a:r>
                <a:r>
                  <a:rPr lang="en-US" altLang="zh-CN" dirty="0"/>
                  <a:t>max-width</a:t>
                </a:r>
                <a:r>
                  <a:rPr lang="zh-CN" altLang="zh-CN" dirty="0"/>
                  <a:t>）</a:t>
                </a:r>
                <a:r>
                  <a:rPr lang="zh-CN" altLang="zh-CN" dirty="0" smtClean="0"/>
                  <a:t>。</a:t>
                </a:r>
                <a:endParaRPr lang="en-US" altLang="zh-CN" dirty="0" smtClean="0"/>
              </a:p>
              <a:p>
                <a:pPr lvl="1"/>
                <a:r>
                  <a:rPr lang="zh-CN" altLang="zh-CN" dirty="0"/>
                  <a:t>父盒子的大小和所有余下的可利用的内部空间</a:t>
                </a:r>
                <a:r>
                  <a:rPr lang="zh-CN" altLang="zh-CN" dirty="0" smtClean="0"/>
                  <a:t>。</a:t>
                </a:r>
                <a:endParaRPr lang="en-US" altLang="zh-CN" dirty="0" smtClean="0"/>
              </a:p>
              <a:p>
                <a:r>
                  <a:rPr lang="zh-CN" altLang="zh-CN" dirty="0"/>
                  <a:t>如果盒子没有任何大小声明，那么其大小将完全取决于父盒子的大小，其公式如下所示</a:t>
                </a:r>
                <a:r>
                  <a:rPr lang="zh-CN" altLang="zh-CN" dirty="0" smtClean="0"/>
                  <a:t>：</a:t>
                </a:r>
                <a:endParaRPr lang="en-US" altLang="zh-CN" dirty="0" smtClean="0"/>
              </a:p>
              <a:p>
                <a:pPr marL="405217" lvl="1" indent="0">
                  <a:buNone/>
                </a:pPr>
                <a:endParaRPr lang="en-US" altLang="zh-CN" i="1" dirty="0" smtClean="0">
                  <a:latin typeface="Cambria Math" panose="02040503050406030204" pitchFamily="18" charset="0"/>
                </a:endParaRPr>
              </a:p>
              <a:p>
                <a:pPr marL="405217" lvl="1" indent="0">
                  <a:buNone/>
                </a:pPr>
                <a14:m>
                  <m:oMathPara xmlns:m="http://schemas.openxmlformats.org/officeDocument/2006/math">
                    <m:oMathParaPr>
                      <m:jc m:val="centerGroup"/>
                    </m:oMathParaPr>
                    <m:oMath xmlns:m="http://schemas.openxmlformats.org/officeDocument/2006/math">
                      <m:r>
                        <a:rPr lang="zh-CN" altLang="zh-CN" i="1" dirty="0">
                          <a:latin typeface="Cambria Math" panose="02040503050406030204" pitchFamily="18" charset="0"/>
                        </a:rPr>
                        <m:t>子盒子的大小</m:t>
                      </m:r>
                      <m:r>
                        <a:rPr lang="en-US" altLang="zh-CN" i="1" dirty="0">
                          <a:latin typeface="Cambria Math" panose="02040503050406030204" pitchFamily="18" charset="0"/>
                        </a:rPr>
                        <m:t>=</m:t>
                      </m:r>
                      <m:r>
                        <a:rPr lang="zh-CN" altLang="en-US" i="1" dirty="0">
                          <a:latin typeface="Cambria Math" panose="02040503050406030204" pitchFamily="18" charset="0"/>
                        </a:rPr>
                        <m:t>父盒子的大小</m:t>
                      </m:r>
                      <m:r>
                        <a:rPr lang="en-US" altLang="zh-CN" i="1" dirty="0">
                          <a:latin typeface="Cambria Math" panose="02040503050406030204" pitchFamily="18" charset="0"/>
                        </a:rPr>
                        <m:t>×</m:t>
                      </m:r>
                      <m:f>
                        <m:fPr>
                          <m:ctrlPr>
                            <a:rPr lang="zh-CN" altLang="zh-CN" i="1" dirty="0">
                              <a:latin typeface="Cambria Math" panose="02040503050406030204" pitchFamily="18" charset="0"/>
                            </a:rPr>
                          </m:ctrlPr>
                        </m:fPr>
                        <m:num>
                          <m:r>
                            <a:rPr lang="zh-CN" altLang="zh-CN" i="1" dirty="0">
                              <a:latin typeface="Cambria Math" panose="02040503050406030204" pitchFamily="18" charset="0"/>
                            </a:rPr>
                            <m:t>子盒子的</m:t>
                          </m:r>
                          <m:r>
                            <a:rPr lang="en-US" altLang="zh-CN" i="1" dirty="0">
                              <a:latin typeface="Cambria Math" panose="02040503050406030204" pitchFamily="18" charset="0"/>
                            </a:rPr>
                            <m:t>𝑏𝑜𝑥</m:t>
                          </m:r>
                          <m:r>
                            <a:rPr lang="en-US" altLang="zh-CN" i="1" dirty="0">
                              <a:latin typeface="Cambria Math" panose="02040503050406030204" pitchFamily="18" charset="0"/>
                            </a:rPr>
                            <m:t>−</m:t>
                          </m:r>
                          <m:r>
                            <a:rPr lang="en-US" altLang="zh-CN" i="1" dirty="0">
                              <a:latin typeface="Cambria Math" panose="02040503050406030204" pitchFamily="18" charset="0"/>
                            </a:rPr>
                            <m:t>𝑓𝑙𝑒𝑥</m:t>
                          </m:r>
                        </m:num>
                        <m:den>
                          <m:r>
                            <a:rPr lang="zh-CN" altLang="zh-CN" i="1" dirty="0">
                              <a:latin typeface="Cambria Math" panose="02040503050406030204" pitchFamily="18" charset="0"/>
                            </a:rPr>
                            <m:t>所有子盒子的</m:t>
                          </m:r>
                          <m:r>
                            <a:rPr lang="en-US" altLang="zh-CN" i="1" dirty="0">
                              <a:latin typeface="Cambria Math" panose="02040503050406030204" pitchFamily="18" charset="0"/>
                            </a:rPr>
                            <m:t>𝑏𝑜𝑥</m:t>
                          </m:r>
                          <m:r>
                            <a:rPr lang="en-US" altLang="zh-CN" i="1" dirty="0">
                              <a:latin typeface="Cambria Math" panose="02040503050406030204" pitchFamily="18" charset="0"/>
                            </a:rPr>
                            <m:t>−</m:t>
                          </m:r>
                          <m:r>
                            <a:rPr lang="en-US" altLang="zh-CN" i="1" dirty="0">
                              <a:latin typeface="Cambria Math" panose="02040503050406030204" pitchFamily="18" charset="0"/>
                            </a:rPr>
                            <m:t>𝑓𝑙𝑒𝑥</m:t>
                          </m:r>
                          <m:r>
                            <a:rPr lang="zh-CN" altLang="zh-CN" i="1" dirty="0">
                              <a:latin typeface="Cambria Math" panose="02040503050406030204" pitchFamily="18" charset="0"/>
                            </a:rPr>
                            <m:t>值的和</m:t>
                          </m:r>
                        </m:den>
                      </m:f>
                    </m:oMath>
                  </m:oMathPara>
                </a14:m>
                <a:endParaRPr lang="zh-CN" altLang="zh-CN" dirty="0"/>
              </a:p>
              <a:p>
                <a:endParaRPr lang="en-US" altLang="zh-CN" dirty="0">
                  <a:solidFill>
                    <a:srgbClr val="FF0000"/>
                  </a:solidFill>
                </a:endParaRP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444" t="-1454"/>
                </a:stretch>
              </a:blipFill>
            </p:spPr>
            <p:txBody>
              <a:bodyPr/>
              <a:lstStyle/>
              <a:p>
                <a:r>
                  <a:rPr lang="zh-CN" altLang="en-US">
                    <a:noFill/>
                  </a:rPr>
                  <a:t> </a:t>
                </a:r>
              </a:p>
            </p:txBody>
          </p:sp>
        </mc:Fallback>
      </mc:AlternateContent>
      <p:sp>
        <p:nvSpPr>
          <p:cNvPr id="4" name="灯片编号占位符 3"/>
          <p:cNvSpPr>
            <a:spLocks noGrp="1"/>
          </p:cNvSpPr>
          <p:nvPr>
            <p:ph type="sldNum" sz="quarter" idx="12"/>
          </p:nvPr>
        </p:nvSpPr>
        <p:spPr/>
        <p:txBody>
          <a:bodyPr/>
          <a:lstStyle/>
          <a:p>
            <a:fld id="{4CFC9BE4-E471-4970-8F53-124C4E909054}" type="slidenum">
              <a:rPr lang="zh-CN" altLang="en-US" smtClean="0"/>
              <a:pPr/>
              <a:t>41</a:t>
            </a:fld>
            <a:endParaRPr lang="en-US" altLang="zh-CN"/>
          </a:p>
        </p:txBody>
      </p:sp>
      <p:sp>
        <p:nvSpPr>
          <p:cNvPr id="6" name="文本占位符 5"/>
          <p:cNvSpPr>
            <a:spLocks noGrp="1"/>
          </p:cNvSpPr>
          <p:nvPr>
            <p:ph type="body" sz="quarter" idx="13"/>
          </p:nvPr>
        </p:nvSpPr>
        <p:spPr/>
        <p:txBody>
          <a:bodyPr/>
          <a:lstStyle/>
          <a:p>
            <a:r>
              <a:rPr lang="en-US" altLang="zh-CN" dirty="0" smtClean="0"/>
              <a:t>3.3</a:t>
            </a:r>
            <a:r>
              <a:rPr lang="zh-CN" altLang="zh-CN" dirty="0"/>
              <a:t>使用自适应宽度的弹性盒布局</a:t>
            </a:r>
            <a:endParaRPr lang="zh-CN" altLang="en-US" dirty="0"/>
          </a:p>
        </p:txBody>
      </p:sp>
    </p:spTree>
    <p:extLst>
      <p:ext uri="{BB962C8B-B14F-4D97-AF65-F5344CB8AC3E}">
        <p14:creationId xmlns:p14="http://schemas.microsoft.com/office/powerpoint/2010/main" val="8711647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zh-CN" altLang="zh-CN" dirty="0" smtClean="0"/>
                  <a:t>如果一个或更多</a:t>
                </a:r>
                <a:r>
                  <a:rPr lang="zh-CN" altLang="en-US" dirty="0" smtClean="0"/>
                  <a:t>个</a:t>
                </a:r>
                <a:r>
                  <a:rPr lang="zh-CN" altLang="zh-CN" dirty="0" smtClean="0"/>
                  <a:t>盒子有一个具体的大小声明，那么其大小将计算</a:t>
                </a:r>
                <a:r>
                  <a:rPr lang="zh-CN" altLang="en-US" dirty="0" smtClean="0"/>
                  <a:t>到</a:t>
                </a:r>
                <a:r>
                  <a:rPr lang="zh-CN" altLang="zh-CN" dirty="0" smtClean="0"/>
                  <a:t>其中，余下的弹性盒子将按照上面原则分享剩下可利用的空间。</a:t>
                </a:r>
                <a:endParaRPr lang="en-US" altLang="zh-CN" dirty="0" smtClean="0"/>
              </a:p>
              <a:p>
                <a:pPr marL="405217" lvl="1" indent="0">
                  <a:buNone/>
                </a:pPr>
                <a:endParaRPr lang="en-US" altLang="zh-CN" i="1" dirty="0" smtClean="0">
                  <a:latin typeface="Cambria Math" panose="02040503050406030204" pitchFamily="18" charset="0"/>
                </a:endParaRPr>
              </a:p>
              <a:p>
                <a:pPr marL="405217" lvl="1" indent="0">
                  <a:buNone/>
                </a:pPr>
                <a14:m>
                  <m:oMathPara xmlns:m="http://schemas.openxmlformats.org/officeDocument/2006/math">
                    <m:oMathParaPr>
                      <m:jc m:val="left"/>
                    </m:oMathParaPr>
                    <m:oMath xmlns:m="http://schemas.openxmlformats.org/officeDocument/2006/math">
                      <m:r>
                        <a:rPr lang="zh-CN" altLang="zh-CN" i="1" dirty="0">
                          <a:latin typeface="Cambria Math" panose="02040503050406030204" pitchFamily="18" charset="0"/>
                        </a:rPr>
                        <m:t>子盒子的大小</m:t>
                      </m:r>
                      <m:r>
                        <a:rPr lang="en-US" altLang="zh-CN" i="1" dirty="0">
                          <a:latin typeface="Cambria Math" panose="02040503050406030204" pitchFamily="18" charset="0"/>
                        </a:rPr>
                        <m:t>=</m:t>
                      </m:r>
                    </m:oMath>
                  </m:oMathPara>
                </a14:m>
                <a:endParaRPr lang="en-US" altLang="zh-CN" i="1" dirty="0" smtClean="0">
                  <a:latin typeface="Cambria Math" panose="02040503050406030204" pitchFamily="18" charset="0"/>
                </a:endParaRPr>
              </a:p>
              <a:p>
                <a:pPr lvl="1"/>
                <a:endParaRPr lang="en-US" altLang="zh-CN" i="1" dirty="0" smtClean="0">
                  <a:latin typeface="Cambria Math" panose="02040503050406030204" pitchFamily="18" charset="0"/>
                </a:endParaRPr>
              </a:p>
              <a:p>
                <a:pPr marL="405217" lvl="1" indent="0">
                  <a:buNone/>
                </a:pPr>
                <a14:m>
                  <m:oMathPara xmlns:m="http://schemas.openxmlformats.org/officeDocument/2006/math">
                    <m:oMathParaPr>
                      <m:jc m:val="center"/>
                    </m:oMathParaPr>
                    <m:oMath xmlns:m="http://schemas.openxmlformats.org/officeDocument/2006/math">
                      <m:d>
                        <m:dPr>
                          <m:begChr m:val="（"/>
                          <m:endChr m:val="）"/>
                          <m:ctrlPr>
                            <a:rPr lang="zh-CN" altLang="zh-CN" sz="1800" i="1" dirty="0" smtClean="0">
                              <a:latin typeface="Cambria Math" panose="02040503050406030204" pitchFamily="18" charset="0"/>
                            </a:rPr>
                          </m:ctrlPr>
                        </m:dPr>
                        <m:e>
                          <m:r>
                            <a:rPr lang="zh-CN" altLang="zh-CN" sz="1800" i="1" dirty="0">
                              <a:latin typeface="Cambria Math" panose="02040503050406030204" pitchFamily="18" charset="0"/>
                            </a:rPr>
                            <m:t>父盒子的大小</m:t>
                          </m:r>
                          <m:r>
                            <a:rPr lang="en-US" altLang="zh-CN" sz="1800" i="1" dirty="0">
                              <a:latin typeface="Cambria Math" panose="02040503050406030204" pitchFamily="18" charset="0"/>
                            </a:rPr>
                            <m:t>−</m:t>
                          </m:r>
                          <m:r>
                            <a:rPr lang="zh-CN" altLang="zh-CN" sz="1800" i="1" dirty="0">
                              <a:latin typeface="Cambria Math" panose="02040503050406030204" pitchFamily="18" charset="0"/>
                            </a:rPr>
                            <m:t>已定义子盒子大小</m:t>
                          </m:r>
                        </m:e>
                      </m:d>
                      <m:r>
                        <a:rPr lang="en-US" altLang="zh-CN" sz="1800" i="1" dirty="0" smtClean="0">
                          <a:latin typeface="Cambria Math" panose="02040503050406030204" pitchFamily="18" charset="0"/>
                        </a:rPr>
                        <m:t>×</m:t>
                      </m:r>
                      <m:f>
                        <m:fPr>
                          <m:ctrlPr>
                            <a:rPr lang="zh-CN" altLang="zh-CN" sz="1800" i="1" dirty="0">
                              <a:latin typeface="Cambria Math" panose="02040503050406030204" pitchFamily="18" charset="0"/>
                            </a:rPr>
                          </m:ctrlPr>
                        </m:fPr>
                        <m:num>
                          <m:r>
                            <a:rPr lang="zh-CN" altLang="zh-CN" sz="1800" i="1" dirty="0">
                              <a:latin typeface="Cambria Math" panose="02040503050406030204" pitchFamily="18" charset="0"/>
                            </a:rPr>
                            <m:t>子盒子的</m:t>
                          </m:r>
                          <m:r>
                            <a:rPr lang="en-US" altLang="zh-CN" sz="1800" i="1" dirty="0">
                              <a:latin typeface="Cambria Math" panose="02040503050406030204" pitchFamily="18" charset="0"/>
                            </a:rPr>
                            <m:t>𝑏𝑜𝑥</m:t>
                          </m:r>
                          <m:r>
                            <a:rPr lang="en-US" altLang="zh-CN" sz="1800" i="1" dirty="0">
                              <a:latin typeface="Cambria Math" panose="02040503050406030204" pitchFamily="18" charset="0"/>
                            </a:rPr>
                            <m:t>−</m:t>
                          </m:r>
                          <m:r>
                            <a:rPr lang="en-US" altLang="zh-CN" sz="1800" i="1" dirty="0">
                              <a:latin typeface="Cambria Math" panose="02040503050406030204" pitchFamily="18" charset="0"/>
                            </a:rPr>
                            <m:t>𝑓𝑙𝑒𝑥</m:t>
                          </m:r>
                        </m:num>
                        <m:den>
                          <m:r>
                            <a:rPr lang="en-US" altLang="zh-CN" sz="1800" b="0" i="1" dirty="0" smtClean="0">
                              <a:latin typeface="Cambria Math" panose="02040503050406030204" pitchFamily="18" charset="0"/>
                            </a:rPr>
                            <m:t>  </m:t>
                          </m:r>
                          <m:r>
                            <a:rPr lang="zh-CN" altLang="zh-CN" sz="1800" i="1" dirty="0">
                              <a:latin typeface="Cambria Math" panose="02040503050406030204" pitchFamily="18" charset="0"/>
                            </a:rPr>
                            <m:t>所有子盒子的</m:t>
                          </m:r>
                          <m:r>
                            <a:rPr lang="en-US" altLang="zh-CN" sz="1800" i="1" dirty="0">
                              <a:latin typeface="Cambria Math" panose="02040503050406030204" pitchFamily="18" charset="0"/>
                            </a:rPr>
                            <m:t>𝑏𝑜𝑥</m:t>
                          </m:r>
                          <m:r>
                            <a:rPr lang="en-US" altLang="zh-CN" sz="1800" i="1" dirty="0">
                              <a:latin typeface="Cambria Math" panose="02040503050406030204" pitchFamily="18" charset="0"/>
                            </a:rPr>
                            <m:t>−</m:t>
                          </m:r>
                          <m:r>
                            <a:rPr lang="en-US" altLang="zh-CN" sz="1800" i="1" dirty="0">
                              <a:latin typeface="Cambria Math" panose="02040503050406030204" pitchFamily="18" charset="0"/>
                            </a:rPr>
                            <m:t>𝑓𝑙𝑒𝑥</m:t>
                          </m:r>
                          <m:r>
                            <a:rPr lang="zh-CN" altLang="zh-CN" sz="1800" i="1" dirty="0">
                              <a:latin typeface="Cambria Math" panose="02040503050406030204" pitchFamily="18" charset="0"/>
                            </a:rPr>
                            <m:t>值的和</m:t>
                          </m:r>
                          <m:r>
                            <a:rPr lang="en-US" altLang="zh-CN" sz="1800" b="0" i="1" dirty="0" smtClean="0">
                              <a:latin typeface="Cambria Math" panose="02040503050406030204" pitchFamily="18" charset="0"/>
                            </a:rPr>
                            <m:t>   </m:t>
                          </m:r>
                        </m:den>
                      </m:f>
                    </m:oMath>
                  </m:oMathPara>
                </a14:m>
                <a:endParaRPr lang="zh-CN" altLang="zh-CN" sz="1800" dirty="0"/>
              </a:p>
              <a:p>
                <a:endParaRPr lang="en-US" altLang="zh-CN" dirty="0">
                  <a:solidFill>
                    <a:srgbClr val="FF0000"/>
                  </a:solidFill>
                </a:endParaRP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3"/>
                <a:stretch>
                  <a:fillRect l="-444" t="-1454"/>
                </a:stretch>
              </a:blipFill>
            </p:spPr>
            <p:txBody>
              <a:bodyPr/>
              <a:lstStyle/>
              <a:p>
                <a:r>
                  <a:rPr lang="zh-CN" altLang="en-US">
                    <a:noFill/>
                  </a:rPr>
                  <a:t> </a:t>
                </a:r>
              </a:p>
            </p:txBody>
          </p:sp>
        </mc:Fallback>
      </mc:AlternateContent>
      <p:sp>
        <p:nvSpPr>
          <p:cNvPr id="4" name="灯片编号占位符 3"/>
          <p:cNvSpPr>
            <a:spLocks noGrp="1"/>
          </p:cNvSpPr>
          <p:nvPr>
            <p:ph type="sldNum" sz="quarter" idx="12"/>
          </p:nvPr>
        </p:nvSpPr>
        <p:spPr/>
        <p:txBody>
          <a:bodyPr/>
          <a:lstStyle/>
          <a:p>
            <a:fld id="{4CFC9BE4-E471-4970-8F53-124C4E909054}" type="slidenum">
              <a:rPr lang="zh-CN" altLang="en-US" smtClean="0"/>
              <a:pPr/>
              <a:t>42</a:t>
            </a:fld>
            <a:endParaRPr lang="en-US" altLang="zh-CN"/>
          </a:p>
        </p:txBody>
      </p:sp>
      <p:sp>
        <p:nvSpPr>
          <p:cNvPr id="6" name="文本占位符 5"/>
          <p:cNvSpPr>
            <a:spLocks noGrp="1"/>
          </p:cNvSpPr>
          <p:nvPr>
            <p:ph type="body" sz="quarter" idx="13"/>
          </p:nvPr>
        </p:nvSpPr>
        <p:spPr/>
        <p:txBody>
          <a:bodyPr/>
          <a:lstStyle/>
          <a:p>
            <a:r>
              <a:rPr lang="en-US" altLang="zh-CN" dirty="0" smtClean="0"/>
              <a:t>3.3</a:t>
            </a:r>
            <a:r>
              <a:rPr lang="zh-CN" altLang="zh-CN" dirty="0"/>
              <a:t>使用自适应宽度的弹性盒布局</a:t>
            </a:r>
            <a:endParaRPr lang="zh-CN" altLang="en-US" dirty="0"/>
          </a:p>
        </p:txBody>
      </p:sp>
    </p:spTree>
    <p:extLst>
      <p:ext uri="{BB962C8B-B14F-4D97-AF65-F5344CB8AC3E}">
        <p14:creationId xmlns:p14="http://schemas.microsoft.com/office/powerpoint/2010/main" val="34308042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43</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12-12</a:t>
            </a:r>
            <a:r>
              <a:rPr lang="zh-CN" altLang="en-US" sz="1400" dirty="0">
                <a:solidFill>
                  <a:srgbClr val="0070C0"/>
                </a:solidFill>
                <a:latin typeface="幼圆" panose="02010509060101010101" pitchFamily="49" charset="-122"/>
                <a:ea typeface="幼圆" panose="02010509060101010101" pitchFamily="49" charset="-122"/>
              </a:rPr>
              <a:t>：自适应宽度的弹性盒布局</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1105076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zh-CN" altLang="zh-CN" dirty="0"/>
              <a:t>使用弹性盒布局时，可以使用</a:t>
            </a:r>
            <a:r>
              <a:rPr lang="en-US" altLang="zh-CN" dirty="0"/>
              <a:t>box-ordinal-group</a:t>
            </a:r>
            <a:r>
              <a:rPr lang="zh-CN" altLang="zh-CN" dirty="0"/>
              <a:t>属性来改变各元素的显示顺序。可在每个元素中加入</a:t>
            </a:r>
            <a:r>
              <a:rPr lang="en-US" altLang="zh-CN" dirty="0"/>
              <a:t>box-ordinal-group</a:t>
            </a:r>
            <a:r>
              <a:rPr lang="zh-CN" altLang="zh-CN" dirty="0"/>
              <a:t>属性，该属性使用一个表示序号的整数属性值，浏览器在显示的时候根据该序号从小到大显示这些元素</a:t>
            </a:r>
            <a:r>
              <a:rPr lang="zh-CN" altLang="zh-CN" dirty="0" smtClean="0"/>
              <a:t>。</a:t>
            </a:r>
            <a:endParaRPr lang="en-US" altLang="zh-CN" dirty="0" smtClean="0"/>
          </a:p>
          <a:p>
            <a:r>
              <a:rPr lang="zh-CN" altLang="zh-CN" dirty="0" smtClean="0"/>
              <a:t>目前</a:t>
            </a:r>
            <a:r>
              <a:rPr lang="en-US" altLang="zh-CN" dirty="0"/>
              <a:t>Webkit</a:t>
            </a:r>
            <a:r>
              <a:rPr lang="zh-CN" altLang="zh-CN" dirty="0"/>
              <a:t>引擎支持</a:t>
            </a:r>
            <a:r>
              <a:rPr lang="en-US" altLang="zh-CN" dirty="0"/>
              <a:t>-webkit-box-ordinal-group</a:t>
            </a:r>
            <a:r>
              <a:rPr lang="zh-CN" altLang="zh-CN" dirty="0"/>
              <a:t>私有属性，</a:t>
            </a:r>
            <a:r>
              <a:rPr lang="en-US" altLang="zh-CN" dirty="0"/>
              <a:t>Mozilla Gecko</a:t>
            </a:r>
            <a:r>
              <a:rPr lang="zh-CN" altLang="zh-CN" dirty="0"/>
              <a:t>引擎支持</a:t>
            </a:r>
            <a:r>
              <a:rPr lang="en-US" altLang="zh-CN" dirty="0"/>
              <a:t>-moz-box-ordinal-group</a:t>
            </a:r>
            <a:r>
              <a:rPr lang="zh-CN" altLang="zh-CN" dirty="0"/>
              <a:t>私有属性。</a:t>
            </a:r>
          </a:p>
          <a:p>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44</a:t>
            </a:fld>
            <a:endParaRPr lang="en-US" altLang="zh-CN"/>
          </a:p>
        </p:txBody>
      </p:sp>
      <p:sp>
        <p:nvSpPr>
          <p:cNvPr id="6" name="文本占位符 5"/>
          <p:cNvSpPr>
            <a:spLocks noGrp="1"/>
          </p:cNvSpPr>
          <p:nvPr>
            <p:ph type="body" sz="quarter" idx="13"/>
          </p:nvPr>
        </p:nvSpPr>
        <p:spPr/>
        <p:txBody>
          <a:bodyPr/>
          <a:lstStyle/>
          <a:p>
            <a:r>
              <a:rPr lang="en-US" altLang="zh-CN" dirty="0" smtClean="0"/>
              <a:t>3.4</a:t>
            </a:r>
            <a:r>
              <a:rPr lang="zh-CN" altLang="en-US" dirty="0" smtClean="0"/>
              <a:t>改变</a:t>
            </a:r>
            <a:r>
              <a:rPr lang="zh-CN" altLang="en-US" dirty="0"/>
              <a:t>元素的显示顺序</a:t>
            </a:r>
          </a:p>
        </p:txBody>
      </p:sp>
    </p:spTree>
    <p:extLst>
      <p:ext uri="{BB962C8B-B14F-4D97-AF65-F5344CB8AC3E}">
        <p14:creationId xmlns:p14="http://schemas.microsoft.com/office/powerpoint/2010/main" val="26691760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45</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12-13</a:t>
            </a:r>
            <a:r>
              <a:rPr lang="zh-CN" altLang="en-US" sz="1400" dirty="0" smtClean="0">
                <a:solidFill>
                  <a:srgbClr val="0070C0"/>
                </a:solidFill>
                <a:latin typeface="幼圆" panose="02010509060101010101" pitchFamily="49" charset="-122"/>
                <a:ea typeface="幼圆" panose="02010509060101010101" pitchFamily="49" charset="-122"/>
              </a:rPr>
              <a:t>：</a:t>
            </a:r>
            <a:r>
              <a:rPr lang="zh-CN" altLang="en-US" sz="1400" dirty="0">
                <a:solidFill>
                  <a:srgbClr val="0070C0"/>
                </a:solidFill>
                <a:latin typeface="幼圆" panose="02010509060101010101" pitchFamily="49" charset="-122"/>
                <a:ea typeface="幼圆" panose="02010509060101010101" pitchFamily="49" charset="-122"/>
              </a:rPr>
              <a:t>改变元素的显示顺序</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6637030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en-US" altLang="zh-CN" dirty="0"/>
              <a:t>box-direction</a:t>
            </a:r>
            <a:r>
              <a:rPr lang="zh-CN" altLang="zh-CN" dirty="0"/>
              <a:t>可以简单地将多个元素的排列方向从水平方向修改为垂直方向，或者从垂直方向修改为水平方向</a:t>
            </a:r>
            <a:r>
              <a:rPr lang="zh-CN" altLang="zh-CN" dirty="0" smtClean="0"/>
              <a:t>。</a:t>
            </a:r>
            <a:endParaRPr lang="en-US" altLang="zh-CN" dirty="0" smtClean="0"/>
          </a:p>
          <a:p>
            <a:r>
              <a:rPr lang="zh-CN" altLang="zh-CN" dirty="0" smtClean="0"/>
              <a:t>目前</a:t>
            </a:r>
            <a:r>
              <a:rPr lang="en-US" altLang="zh-CN" dirty="0"/>
              <a:t>Webkit</a:t>
            </a:r>
            <a:r>
              <a:rPr lang="zh-CN" altLang="zh-CN" dirty="0"/>
              <a:t>引擎支持</a:t>
            </a:r>
            <a:r>
              <a:rPr lang="en-US" altLang="zh-CN" dirty="0"/>
              <a:t>-webkit-box-direction</a:t>
            </a:r>
            <a:r>
              <a:rPr lang="zh-CN" altLang="zh-CN" dirty="0"/>
              <a:t>私有属性，</a:t>
            </a:r>
            <a:r>
              <a:rPr lang="en-US" altLang="zh-CN" dirty="0"/>
              <a:t>Mozilla Gecko</a:t>
            </a:r>
            <a:r>
              <a:rPr lang="zh-CN" altLang="zh-CN" dirty="0"/>
              <a:t>引擎支持</a:t>
            </a:r>
            <a:r>
              <a:rPr lang="en-US" altLang="zh-CN" dirty="0"/>
              <a:t>-moz-box-direction</a:t>
            </a:r>
            <a:r>
              <a:rPr lang="zh-CN" altLang="zh-CN" dirty="0"/>
              <a:t>私有属性</a:t>
            </a:r>
            <a:r>
              <a:rPr lang="zh-CN" altLang="zh-CN" dirty="0" smtClean="0"/>
              <a:t>。</a:t>
            </a:r>
            <a:endParaRPr lang="en-US" altLang="zh-CN" dirty="0" smtClean="0"/>
          </a:p>
          <a:p>
            <a:r>
              <a:rPr lang="zh-CN" altLang="zh-CN" dirty="0"/>
              <a:t>其属性值有三种</a:t>
            </a:r>
            <a:r>
              <a:rPr lang="zh-CN" altLang="zh-CN" dirty="0" smtClean="0"/>
              <a:t>情况</a:t>
            </a:r>
            <a:r>
              <a:rPr lang="zh-CN" altLang="en-US" dirty="0" smtClean="0"/>
              <a:t>：</a:t>
            </a:r>
            <a:endParaRPr lang="en-US" altLang="zh-CN" dirty="0" smtClean="0"/>
          </a:p>
          <a:p>
            <a:pPr lvl="1"/>
            <a:r>
              <a:rPr lang="en-US" altLang="zh-CN" dirty="0"/>
              <a:t>normal</a:t>
            </a:r>
            <a:r>
              <a:rPr lang="zh-CN" altLang="zh-CN" dirty="0"/>
              <a:t>：以默认方向显示子元素</a:t>
            </a:r>
            <a:r>
              <a:rPr lang="zh-CN" altLang="zh-CN" dirty="0" smtClean="0"/>
              <a:t>。</a:t>
            </a:r>
            <a:endParaRPr lang="en-US" altLang="zh-CN" dirty="0" smtClean="0"/>
          </a:p>
          <a:p>
            <a:pPr lvl="1"/>
            <a:r>
              <a:rPr lang="en-US" altLang="zh-CN" dirty="0"/>
              <a:t>reverse</a:t>
            </a:r>
            <a:r>
              <a:rPr lang="zh-CN" altLang="zh-CN" dirty="0"/>
              <a:t>：以反方向显示子元素</a:t>
            </a:r>
            <a:r>
              <a:rPr lang="zh-CN" altLang="zh-CN" dirty="0" smtClean="0"/>
              <a:t>。</a:t>
            </a:r>
            <a:endParaRPr lang="en-US" altLang="zh-CN" dirty="0" smtClean="0"/>
          </a:p>
          <a:p>
            <a:pPr lvl="1"/>
            <a:r>
              <a:rPr lang="en-US" altLang="zh-CN" dirty="0"/>
              <a:t>inherit</a:t>
            </a:r>
            <a:r>
              <a:rPr lang="zh-CN" altLang="zh-CN" dirty="0"/>
              <a:t>：设定从父元素继承</a:t>
            </a:r>
            <a:r>
              <a:rPr lang="en-US" altLang="zh-CN" dirty="0"/>
              <a:t>box-direction</a:t>
            </a:r>
            <a:r>
              <a:rPr lang="zh-CN" altLang="zh-CN" dirty="0"/>
              <a:t>属性的值。</a:t>
            </a:r>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46</a:t>
            </a:fld>
            <a:endParaRPr lang="en-US" altLang="zh-CN"/>
          </a:p>
        </p:txBody>
      </p:sp>
      <p:sp>
        <p:nvSpPr>
          <p:cNvPr id="6" name="文本占位符 5"/>
          <p:cNvSpPr>
            <a:spLocks noGrp="1"/>
          </p:cNvSpPr>
          <p:nvPr>
            <p:ph type="body" sz="quarter" idx="13"/>
          </p:nvPr>
        </p:nvSpPr>
        <p:spPr/>
        <p:txBody>
          <a:bodyPr/>
          <a:lstStyle/>
          <a:p>
            <a:r>
              <a:rPr lang="en-US" altLang="zh-CN" dirty="0" smtClean="0"/>
              <a:t>3.5</a:t>
            </a:r>
            <a:r>
              <a:rPr lang="zh-CN" altLang="zh-CN" dirty="0"/>
              <a:t>改变元素排列方向</a:t>
            </a:r>
            <a:endParaRPr lang="zh-CN" altLang="en-US" dirty="0"/>
          </a:p>
        </p:txBody>
      </p:sp>
    </p:spTree>
    <p:extLst>
      <p:ext uri="{BB962C8B-B14F-4D97-AF65-F5344CB8AC3E}">
        <p14:creationId xmlns:p14="http://schemas.microsoft.com/office/powerpoint/2010/main" val="25319539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47</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1354217"/>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12-14</a:t>
            </a:r>
            <a:r>
              <a:rPr lang="zh-CN" altLang="en-US" sz="1400" dirty="0">
                <a:solidFill>
                  <a:srgbClr val="0070C0"/>
                </a:solidFill>
                <a:latin typeface="幼圆" panose="02010509060101010101" pitchFamily="49" charset="-122"/>
                <a:ea typeface="幼圆" panose="02010509060101010101" pitchFamily="49" charset="-122"/>
              </a:rPr>
              <a:t>：改变元素排列</a:t>
            </a:r>
            <a:r>
              <a:rPr lang="zh-CN" altLang="en-US" sz="1400" dirty="0" smtClean="0">
                <a:solidFill>
                  <a:srgbClr val="0070C0"/>
                </a:solidFill>
                <a:latin typeface="幼圆" panose="02010509060101010101" pitchFamily="49" charset="-122"/>
                <a:ea typeface="幼圆" panose="02010509060101010101" pitchFamily="49" charset="-122"/>
              </a:rPr>
              <a:t>方向</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从案例</a:t>
            </a:r>
            <a:r>
              <a:rPr lang="zh-CN" altLang="en-US" sz="1400" dirty="0">
                <a:solidFill>
                  <a:srgbClr val="0070C0"/>
                </a:solidFill>
                <a:latin typeface="幼圆" panose="02010509060101010101" pitchFamily="49" charset="-122"/>
                <a:ea typeface="幼圆" panose="02010509060101010101" pitchFamily="49" charset="-122"/>
              </a:rPr>
              <a:t>中可以看到盒子并没有自适应于整个有边框的</a:t>
            </a:r>
            <a:r>
              <a:rPr lang="en-US" altLang="zh-CN" sz="1400" dirty="0">
                <a:solidFill>
                  <a:srgbClr val="0070C0"/>
                </a:solidFill>
                <a:latin typeface="幼圆" panose="02010509060101010101" pitchFamily="49" charset="-122"/>
                <a:ea typeface="幼圆" panose="02010509060101010101" pitchFamily="49" charset="-122"/>
              </a:rPr>
              <a:t>div</a:t>
            </a:r>
            <a:r>
              <a:rPr lang="zh-CN" altLang="en-US" sz="1400" dirty="0">
                <a:solidFill>
                  <a:srgbClr val="0070C0"/>
                </a:solidFill>
                <a:latin typeface="幼圆" panose="02010509060101010101" pitchFamily="49" charset="-122"/>
                <a:ea typeface="幼圆" panose="02010509060101010101" pitchFamily="49" charset="-122"/>
              </a:rPr>
              <a:t>，</a:t>
            </a:r>
            <a:r>
              <a:rPr lang="en-US" altLang="zh-CN" sz="1400" dirty="0">
                <a:solidFill>
                  <a:srgbClr val="0070C0"/>
                </a:solidFill>
                <a:latin typeface="幼圆" panose="02010509060101010101" pitchFamily="49" charset="-122"/>
                <a:ea typeface="幼圆" panose="02010509060101010101" pitchFamily="49" charset="-122"/>
              </a:rPr>
              <a:t>box-flex</a:t>
            </a:r>
            <a:r>
              <a:rPr lang="zh-CN" altLang="en-US" sz="1400" dirty="0">
                <a:solidFill>
                  <a:srgbClr val="0070C0"/>
                </a:solidFill>
                <a:latin typeface="幼圆" panose="02010509060101010101" pitchFamily="49" charset="-122"/>
                <a:ea typeface="幼圆" panose="02010509060101010101" pitchFamily="49" charset="-122"/>
              </a:rPr>
              <a:t>属性可以设置弹性的盒布局，使其充满整个</a:t>
            </a:r>
            <a:r>
              <a:rPr lang="en-US" altLang="zh-CN" sz="1400" dirty="0">
                <a:solidFill>
                  <a:srgbClr val="0070C0"/>
                </a:solidFill>
                <a:latin typeface="幼圆" panose="02010509060101010101" pitchFamily="49" charset="-122"/>
                <a:ea typeface="幼圆" panose="02010509060101010101" pitchFamily="49" charset="-122"/>
              </a:rPr>
              <a:t>div</a:t>
            </a:r>
            <a:r>
              <a:rPr lang="zh-CN" altLang="en-US" sz="1400" dirty="0" smtClean="0">
                <a:solidFill>
                  <a:srgbClr val="0070C0"/>
                </a:solidFill>
                <a:latin typeface="幼圆" panose="02010509060101010101" pitchFamily="49" charset="-122"/>
                <a:ea typeface="幼圆" panose="02010509060101010101" pitchFamily="49" charset="-122"/>
              </a:rPr>
              <a:t>。</a:t>
            </a:r>
            <a:endParaRPr lang="zh-CN" altLang="en-US" sz="1400" dirty="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902493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48</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12-15</a:t>
            </a:r>
            <a:r>
              <a:rPr lang="zh-CN" altLang="en-US" sz="1400" dirty="0" smtClean="0">
                <a:solidFill>
                  <a:srgbClr val="0070C0"/>
                </a:solidFill>
                <a:latin typeface="幼圆" panose="02010509060101010101" pitchFamily="49" charset="-122"/>
                <a:ea typeface="幼圆" panose="02010509060101010101" pitchFamily="49" charset="-122"/>
              </a:rPr>
              <a:t>：</a:t>
            </a:r>
            <a:r>
              <a:rPr lang="zh-CN" altLang="en-US" sz="1400" dirty="0">
                <a:solidFill>
                  <a:srgbClr val="0070C0"/>
                </a:solidFill>
                <a:latin typeface="幼圆" panose="02010509060101010101" pitchFamily="49" charset="-122"/>
                <a:ea typeface="幼圆" panose="02010509060101010101" pitchFamily="49" charset="-122"/>
              </a:rPr>
              <a:t>使用弹性盒布局消除空白</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5146466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zh-CN" altLang="zh-CN" dirty="0"/>
              <a:t>如果</a:t>
            </a:r>
            <a:r>
              <a:rPr lang="en-US" altLang="zh-CN" dirty="0"/>
              <a:t>box-flex</a:t>
            </a:r>
            <a:r>
              <a:rPr lang="zh-CN" altLang="zh-CN" dirty="0"/>
              <a:t>属性只对一个元素使用，可以使其宽度、高度自动扩大，让浏览器或容器中所有元素的总宽度</a:t>
            </a:r>
            <a:r>
              <a:rPr lang="en-US" altLang="zh-CN" dirty="0"/>
              <a:t>/</a:t>
            </a:r>
            <a:r>
              <a:rPr lang="zh-CN" altLang="zh-CN" dirty="0"/>
              <a:t>总高度等于浏览器或容器的宽度</a:t>
            </a:r>
            <a:r>
              <a:rPr lang="en-US" altLang="zh-CN" dirty="0"/>
              <a:t>/</a:t>
            </a:r>
            <a:r>
              <a:rPr lang="zh-CN" altLang="zh-CN" dirty="0"/>
              <a:t>高度</a:t>
            </a:r>
            <a:r>
              <a:rPr lang="zh-CN" altLang="zh-CN" dirty="0" smtClean="0"/>
              <a:t>。在</a:t>
            </a:r>
            <a:r>
              <a:rPr lang="en-US" altLang="zh-CN" dirty="0"/>
              <a:t>CSS 3</a:t>
            </a:r>
            <a:r>
              <a:rPr lang="zh-CN" altLang="zh-CN" dirty="0"/>
              <a:t>中也可以对多个元素使用</a:t>
            </a:r>
            <a:r>
              <a:rPr lang="en-US" altLang="zh-CN" dirty="0"/>
              <a:t>box-flex</a:t>
            </a:r>
            <a:r>
              <a:rPr lang="zh-CN" altLang="zh-CN" dirty="0"/>
              <a:t>属性</a:t>
            </a:r>
            <a:r>
              <a:rPr lang="zh-CN" altLang="zh-CN" dirty="0" smtClean="0"/>
              <a:t>。</a:t>
            </a:r>
            <a:endParaRPr lang="en-US" altLang="zh-CN" dirty="0" smtClean="0"/>
          </a:p>
          <a:p>
            <a:r>
              <a:rPr lang="zh-CN" altLang="zh-CN" dirty="0"/>
              <a:t>案例</a:t>
            </a:r>
            <a:r>
              <a:rPr lang="en-US" altLang="zh-CN" dirty="0"/>
              <a:t>12-16</a:t>
            </a:r>
            <a:r>
              <a:rPr lang="zh-CN" altLang="zh-CN" dirty="0"/>
              <a:t>中</a:t>
            </a:r>
            <a:r>
              <a:rPr lang="en-US" altLang="zh-CN" dirty="0"/>
              <a:t>box-flex</a:t>
            </a:r>
            <a:r>
              <a:rPr lang="zh-CN" altLang="zh-CN" dirty="0"/>
              <a:t>的属性值设为</a:t>
            </a:r>
            <a:r>
              <a:rPr lang="en-US" altLang="zh-CN" dirty="0"/>
              <a:t>1</a:t>
            </a:r>
            <a:r>
              <a:rPr lang="zh-CN" altLang="zh-CN" dirty="0"/>
              <a:t>，如果把</a:t>
            </a:r>
            <a:r>
              <a:rPr lang="en-US" altLang="zh-CN" dirty="0"/>
              <a:t>box-flex</a:t>
            </a:r>
            <a:r>
              <a:rPr lang="zh-CN" altLang="zh-CN" dirty="0"/>
              <a:t>的属性值设为其他的整数，例如</a:t>
            </a:r>
            <a:r>
              <a:rPr lang="en-US" altLang="zh-CN" dirty="0"/>
              <a:t>2</a:t>
            </a:r>
            <a:r>
              <a:rPr lang="zh-CN" altLang="zh-CN" dirty="0"/>
              <a:t>，页面结构将发生变化</a:t>
            </a:r>
            <a:r>
              <a:rPr lang="zh-CN" altLang="zh-CN" dirty="0" smtClean="0"/>
              <a:t>。</a:t>
            </a:r>
            <a:endParaRPr lang="en-US" altLang="zh-CN" dirty="0" smtClean="0"/>
          </a:p>
          <a:p>
            <a:r>
              <a:rPr lang="zh-CN" altLang="zh-CN" dirty="0"/>
              <a:t>案例</a:t>
            </a:r>
            <a:r>
              <a:rPr lang="en-US" altLang="zh-CN" dirty="0"/>
              <a:t>12-16</a:t>
            </a:r>
            <a:r>
              <a:rPr lang="zh-CN" altLang="zh-CN" dirty="0"/>
              <a:t>中多个元素设置</a:t>
            </a:r>
            <a:r>
              <a:rPr lang="en-US" altLang="zh-CN" dirty="0"/>
              <a:t>box-flex</a:t>
            </a:r>
            <a:r>
              <a:rPr lang="zh-CN" altLang="zh-CN" dirty="0"/>
              <a:t>的属性值均为</a:t>
            </a:r>
            <a:r>
              <a:rPr lang="en-US" altLang="zh-CN" dirty="0"/>
              <a:t>1</a:t>
            </a:r>
            <a:r>
              <a:rPr lang="zh-CN" altLang="zh-CN" dirty="0"/>
              <a:t>，元素将等分空白区域。使用浏览器的开发者模式对案例</a:t>
            </a:r>
            <a:r>
              <a:rPr lang="en-US" altLang="zh-CN" dirty="0"/>
              <a:t>12-16</a:t>
            </a:r>
            <a:r>
              <a:rPr lang="zh-CN" altLang="zh-CN" dirty="0"/>
              <a:t>进行调试，将</a:t>
            </a:r>
            <a:r>
              <a:rPr lang="en-US" altLang="zh-CN" dirty="0"/>
              <a:t>box-flex</a:t>
            </a:r>
            <a:r>
              <a:rPr lang="zh-CN" altLang="zh-CN" dirty="0"/>
              <a:t>的属性值进行调整，元素将按比例填充空白区域。</a:t>
            </a:r>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49</a:t>
            </a:fld>
            <a:endParaRPr lang="en-US" altLang="zh-CN"/>
          </a:p>
        </p:txBody>
      </p:sp>
      <p:sp>
        <p:nvSpPr>
          <p:cNvPr id="6" name="文本占位符 5"/>
          <p:cNvSpPr>
            <a:spLocks noGrp="1"/>
          </p:cNvSpPr>
          <p:nvPr>
            <p:ph type="body" sz="quarter" idx="13"/>
          </p:nvPr>
        </p:nvSpPr>
        <p:spPr/>
        <p:txBody>
          <a:bodyPr/>
          <a:lstStyle/>
          <a:p>
            <a:r>
              <a:rPr lang="en-US" altLang="zh-CN" dirty="0" smtClean="0"/>
              <a:t>3.7</a:t>
            </a:r>
            <a:r>
              <a:rPr lang="zh-CN" altLang="zh-CN" dirty="0" smtClean="0"/>
              <a:t>对</a:t>
            </a:r>
            <a:r>
              <a:rPr lang="zh-CN" altLang="zh-CN" dirty="0"/>
              <a:t>多个元素使用</a:t>
            </a:r>
            <a:r>
              <a:rPr lang="en-US" altLang="zh-CN" dirty="0"/>
              <a:t>box-flex</a:t>
            </a:r>
            <a:r>
              <a:rPr lang="zh-CN" altLang="zh-CN" dirty="0"/>
              <a:t>属性</a:t>
            </a:r>
            <a:endParaRPr lang="zh-CN" altLang="en-US" dirty="0"/>
          </a:p>
        </p:txBody>
      </p:sp>
    </p:spTree>
    <p:extLst>
      <p:ext uri="{BB962C8B-B14F-4D97-AF65-F5344CB8AC3E}">
        <p14:creationId xmlns:p14="http://schemas.microsoft.com/office/powerpoint/2010/main" val="2322408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smtClean="0"/>
              <a:t>定位与布局的基本属性</a:t>
            </a:r>
            <a:endParaRPr lang="zh-CN" altLang="en-US"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a:t>
            </a:fld>
            <a:endParaRPr lang="en-US" altLang="zh-CN"/>
          </a:p>
        </p:txBody>
      </p:sp>
      <p:sp>
        <p:nvSpPr>
          <p:cNvPr id="6" name="文本占位符 5"/>
          <p:cNvSpPr>
            <a:spLocks noGrp="1"/>
          </p:cNvSpPr>
          <p:nvPr>
            <p:ph type="body" sz="quarter" idx="13"/>
          </p:nvPr>
        </p:nvSpPr>
        <p:spPr/>
        <p:txBody>
          <a:bodyPr/>
          <a:lstStyle/>
          <a:p>
            <a:r>
              <a:rPr lang="en-US" altLang="zh-CN" dirty="0" smtClean="0"/>
              <a:t>1.1</a:t>
            </a:r>
            <a:r>
              <a:rPr lang="zh-CN" altLang="en-US" dirty="0" smtClean="0"/>
              <a:t>基本属性</a:t>
            </a:r>
            <a:endParaRPr lang="zh-CN" altLang="en-US" dirty="0"/>
          </a:p>
        </p:txBody>
      </p:sp>
      <p:pic>
        <p:nvPicPr>
          <p:cNvPr id="5" name="内容占位符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48190" y="1740085"/>
            <a:ext cx="5247619" cy="2961905"/>
          </a:xfrm>
        </p:spPr>
      </p:pic>
    </p:spTree>
    <p:extLst>
      <p:ext uri="{BB962C8B-B14F-4D97-AF65-F5344CB8AC3E}">
        <p14:creationId xmlns:p14="http://schemas.microsoft.com/office/powerpoint/2010/main" val="21403736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50</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1138773"/>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12-16</a:t>
            </a:r>
            <a:r>
              <a:rPr lang="zh-CN" altLang="en-US" sz="1400" dirty="0">
                <a:solidFill>
                  <a:srgbClr val="0070C0"/>
                </a:solidFill>
                <a:latin typeface="幼圆" panose="02010509060101010101" pitchFamily="49" charset="-122"/>
                <a:ea typeface="幼圆" panose="02010509060101010101" pitchFamily="49" charset="-122"/>
              </a:rPr>
              <a:t>：多个元素使用</a:t>
            </a:r>
            <a:r>
              <a:rPr lang="en-US" altLang="zh-CN" sz="1400" dirty="0">
                <a:solidFill>
                  <a:srgbClr val="0070C0"/>
                </a:solidFill>
                <a:latin typeface="幼圆" panose="02010509060101010101" pitchFamily="49" charset="-122"/>
                <a:ea typeface="幼圆" panose="02010509060101010101" pitchFamily="49" charset="-122"/>
              </a:rPr>
              <a:t>box-flex</a:t>
            </a:r>
            <a:r>
              <a:rPr lang="zh-CN" altLang="en-US" sz="1400" dirty="0" smtClean="0">
                <a:solidFill>
                  <a:srgbClr val="0070C0"/>
                </a:solidFill>
                <a:latin typeface="幼圆" panose="02010509060101010101" pitchFamily="49" charset="-122"/>
                <a:ea typeface="幼圆" panose="02010509060101010101" pitchFamily="49" charset="-122"/>
              </a:rPr>
              <a:t>值</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讨论：使用浏览器调试工具进行参数调试，以观察响应的变化。</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2583091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zh-CN" altLang="zh-CN" dirty="0"/>
              <a:t>使用盒布局时，可以使用</a:t>
            </a:r>
            <a:r>
              <a:rPr lang="en-US" altLang="zh-CN" dirty="0"/>
              <a:t>box-pack</a:t>
            </a:r>
            <a:r>
              <a:rPr lang="zh-CN" altLang="zh-CN" dirty="0"/>
              <a:t>属性及</a:t>
            </a:r>
            <a:r>
              <a:rPr lang="en-US" altLang="zh-CN" dirty="0"/>
              <a:t>box-align</a:t>
            </a:r>
            <a:r>
              <a:rPr lang="zh-CN" altLang="zh-CN" dirty="0"/>
              <a:t>属性来指定元素中文字、图像及子元素水平方向或垂直方向的对齐方式</a:t>
            </a:r>
            <a:r>
              <a:rPr lang="zh-CN" altLang="zh-CN" dirty="0" smtClean="0"/>
              <a:t>。</a:t>
            </a:r>
            <a:endParaRPr lang="en-US" altLang="zh-CN" dirty="0" smtClean="0"/>
          </a:p>
          <a:p>
            <a:r>
              <a:rPr lang="zh-CN" altLang="zh-CN" dirty="0" smtClean="0"/>
              <a:t>目前</a:t>
            </a:r>
            <a:r>
              <a:rPr lang="en-US" altLang="zh-CN" dirty="0"/>
              <a:t>Webkit</a:t>
            </a:r>
            <a:r>
              <a:rPr lang="zh-CN" altLang="zh-CN" dirty="0"/>
              <a:t>引擎支持</a:t>
            </a:r>
            <a:r>
              <a:rPr lang="en-US" altLang="zh-CN" dirty="0"/>
              <a:t>-webkit-box-pack</a:t>
            </a:r>
            <a:r>
              <a:rPr lang="zh-CN" altLang="zh-CN" dirty="0"/>
              <a:t>和</a:t>
            </a:r>
            <a:r>
              <a:rPr lang="en-US" altLang="zh-CN" dirty="0"/>
              <a:t>-webkit-box-align</a:t>
            </a:r>
            <a:r>
              <a:rPr lang="zh-CN" altLang="zh-CN" dirty="0"/>
              <a:t>私有属性，</a:t>
            </a:r>
            <a:r>
              <a:rPr lang="en-US" altLang="zh-CN" dirty="0"/>
              <a:t>Mozilla Gecko</a:t>
            </a:r>
            <a:r>
              <a:rPr lang="zh-CN" altLang="zh-CN" dirty="0"/>
              <a:t>引擎支持</a:t>
            </a:r>
            <a:r>
              <a:rPr lang="en-US" altLang="zh-CN" dirty="0"/>
              <a:t>-moz-pack</a:t>
            </a:r>
            <a:r>
              <a:rPr lang="zh-CN" altLang="zh-CN" dirty="0"/>
              <a:t>和</a:t>
            </a:r>
            <a:r>
              <a:rPr lang="en-US" altLang="zh-CN" dirty="0"/>
              <a:t>-webkit-box-align</a:t>
            </a:r>
            <a:r>
              <a:rPr lang="zh-CN" altLang="zh-CN" dirty="0"/>
              <a:t>私有属性</a:t>
            </a:r>
            <a:r>
              <a:rPr lang="zh-CN" altLang="zh-CN" dirty="0" smtClean="0"/>
              <a:t>。</a:t>
            </a:r>
            <a:endParaRPr lang="en-US" altLang="zh-CN" dirty="0" smtClean="0"/>
          </a:p>
          <a:p>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51</a:t>
            </a:fld>
            <a:endParaRPr lang="en-US" altLang="zh-CN"/>
          </a:p>
        </p:txBody>
      </p:sp>
      <p:sp>
        <p:nvSpPr>
          <p:cNvPr id="6" name="文本占位符 5"/>
          <p:cNvSpPr>
            <a:spLocks noGrp="1"/>
          </p:cNvSpPr>
          <p:nvPr>
            <p:ph type="body" sz="quarter" idx="13"/>
          </p:nvPr>
        </p:nvSpPr>
        <p:spPr/>
        <p:txBody>
          <a:bodyPr/>
          <a:lstStyle/>
          <a:p>
            <a:r>
              <a:rPr lang="en-US" altLang="zh-CN" dirty="0" smtClean="0"/>
              <a:t>3.8</a:t>
            </a:r>
            <a:r>
              <a:rPr lang="zh-CN" altLang="en-US" dirty="0" smtClean="0"/>
              <a:t>对齐方式</a:t>
            </a:r>
            <a:endParaRPr lang="zh-CN" altLang="en-US" dirty="0"/>
          </a:p>
        </p:txBody>
      </p:sp>
    </p:spTree>
    <p:extLst>
      <p:ext uri="{BB962C8B-B14F-4D97-AF65-F5344CB8AC3E}">
        <p14:creationId xmlns:p14="http://schemas.microsoft.com/office/powerpoint/2010/main" val="16210368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en-US" altLang="zh-CN" dirty="0"/>
              <a:t>box-pack</a:t>
            </a:r>
            <a:r>
              <a:rPr lang="zh-CN" altLang="zh-CN" dirty="0"/>
              <a:t>属性可以用于设置子容器在水平轴上的空间分配方式，它共有四种可能值：</a:t>
            </a:r>
            <a:r>
              <a:rPr lang="en-US" altLang="zh-CN" dirty="0"/>
              <a:t>start</a:t>
            </a:r>
            <a:r>
              <a:rPr lang="zh-CN" altLang="zh-CN" dirty="0"/>
              <a:t>、</a:t>
            </a:r>
            <a:r>
              <a:rPr lang="en-US" altLang="zh-CN" dirty="0"/>
              <a:t>end</a:t>
            </a:r>
            <a:r>
              <a:rPr lang="zh-CN" altLang="zh-CN" dirty="0"/>
              <a:t>、</a:t>
            </a:r>
            <a:r>
              <a:rPr lang="en-US" altLang="zh-CN" dirty="0"/>
              <a:t>justify</a:t>
            </a:r>
            <a:r>
              <a:rPr lang="zh-CN" altLang="zh-CN" dirty="0"/>
              <a:t>、</a:t>
            </a:r>
            <a:r>
              <a:rPr lang="en-US" altLang="zh-CN" dirty="0" smtClean="0"/>
              <a:t>center</a:t>
            </a:r>
            <a:r>
              <a:rPr lang="zh-CN" altLang="en-US" dirty="0" smtClean="0"/>
              <a:t>。</a:t>
            </a:r>
            <a:endParaRPr lang="en-US" altLang="zh-CN" dirty="0" smtClean="0"/>
          </a:p>
          <a:p>
            <a:r>
              <a:rPr lang="zh-CN" altLang="zh-CN" dirty="0" smtClean="0"/>
              <a:t>具体含义</a:t>
            </a:r>
            <a:r>
              <a:rPr lang="zh-CN" altLang="en-US" dirty="0" smtClean="0"/>
              <a:t>：</a:t>
            </a:r>
            <a:endParaRPr lang="en-US" altLang="zh-CN" dirty="0" smtClean="0"/>
          </a:p>
          <a:p>
            <a:pPr lvl="1"/>
            <a:r>
              <a:rPr lang="en-US" altLang="zh-CN" dirty="0"/>
              <a:t>start</a:t>
            </a:r>
            <a:r>
              <a:rPr lang="zh-CN" altLang="zh-CN" dirty="0"/>
              <a:t>：所有子容器都分布在父容器的左侧，右侧留空</a:t>
            </a:r>
            <a:r>
              <a:rPr lang="zh-CN" altLang="zh-CN" dirty="0" smtClean="0"/>
              <a:t>。</a:t>
            </a:r>
            <a:endParaRPr lang="en-US" altLang="zh-CN" dirty="0" smtClean="0"/>
          </a:p>
          <a:p>
            <a:pPr lvl="1"/>
            <a:r>
              <a:rPr lang="en-US" altLang="zh-CN" dirty="0"/>
              <a:t>end</a:t>
            </a:r>
            <a:r>
              <a:rPr lang="zh-CN" altLang="zh-CN" dirty="0"/>
              <a:t>：所有子容器都分布在父容器的右侧，左侧留空</a:t>
            </a:r>
            <a:r>
              <a:rPr lang="zh-CN" altLang="zh-CN" dirty="0" smtClean="0"/>
              <a:t>。</a:t>
            </a:r>
            <a:endParaRPr lang="en-US" altLang="zh-CN" dirty="0" smtClean="0"/>
          </a:p>
          <a:p>
            <a:pPr lvl="1"/>
            <a:r>
              <a:rPr lang="en-US" altLang="zh-CN" dirty="0"/>
              <a:t>justify</a:t>
            </a:r>
            <a:r>
              <a:rPr lang="zh-CN" altLang="zh-CN" dirty="0"/>
              <a:t>：所有子容器平均分布（默认值）。</a:t>
            </a:r>
          </a:p>
          <a:p>
            <a:pPr lvl="1"/>
            <a:r>
              <a:rPr lang="en-US" altLang="zh-CN" dirty="0"/>
              <a:t>center</a:t>
            </a:r>
            <a:r>
              <a:rPr lang="zh-CN" altLang="zh-CN" dirty="0"/>
              <a:t>：平均分配父容器剩余的空间（能压缩子容器的大小，并且有全局居中的效果）。</a:t>
            </a:r>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52</a:t>
            </a:fld>
            <a:endParaRPr lang="en-US" altLang="zh-CN"/>
          </a:p>
        </p:txBody>
      </p:sp>
      <p:sp>
        <p:nvSpPr>
          <p:cNvPr id="6" name="文本占位符 5"/>
          <p:cNvSpPr>
            <a:spLocks noGrp="1"/>
          </p:cNvSpPr>
          <p:nvPr>
            <p:ph type="body" sz="quarter" idx="13"/>
          </p:nvPr>
        </p:nvSpPr>
        <p:spPr/>
        <p:txBody>
          <a:bodyPr/>
          <a:lstStyle/>
          <a:p>
            <a:r>
              <a:rPr lang="en-US" altLang="zh-CN" dirty="0" smtClean="0"/>
              <a:t>3.8</a:t>
            </a:r>
            <a:r>
              <a:rPr lang="zh-CN" altLang="en-US" dirty="0" smtClean="0"/>
              <a:t>对齐方式</a:t>
            </a:r>
            <a:endParaRPr lang="zh-CN" altLang="en-US" dirty="0"/>
          </a:p>
        </p:txBody>
      </p:sp>
    </p:spTree>
    <p:extLst>
      <p:ext uri="{BB962C8B-B14F-4D97-AF65-F5344CB8AC3E}">
        <p14:creationId xmlns:p14="http://schemas.microsoft.com/office/powerpoint/2010/main" val="6387797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en-US" altLang="zh-CN" dirty="0"/>
              <a:t>box-align </a:t>
            </a:r>
            <a:r>
              <a:rPr lang="zh-CN" altLang="zh-CN" dirty="0"/>
              <a:t>属性用于管理子容器在竖轴上的空间分配方式，共有五个属性值：</a:t>
            </a:r>
            <a:r>
              <a:rPr lang="en-US" altLang="zh-CN" dirty="0"/>
              <a:t>start</a:t>
            </a:r>
            <a:r>
              <a:rPr lang="zh-CN" altLang="zh-CN" dirty="0"/>
              <a:t>、</a:t>
            </a:r>
            <a:r>
              <a:rPr lang="en-US" altLang="zh-CN" dirty="0"/>
              <a:t>end</a:t>
            </a:r>
            <a:r>
              <a:rPr lang="zh-CN" altLang="zh-CN" dirty="0"/>
              <a:t>、</a:t>
            </a:r>
            <a:r>
              <a:rPr lang="en-US" altLang="zh-CN" dirty="0"/>
              <a:t>center</a:t>
            </a:r>
            <a:r>
              <a:rPr lang="zh-CN" altLang="zh-CN" dirty="0"/>
              <a:t>、</a:t>
            </a:r>
            <a:r>
              <a:rPr lang="en-US" altLang="zh-CN" dirty="0"/>
              <a:t>baseline</a:t>
            </a:r>
            <a:r>
              <a:rPr lang="zh-CN" altLang="zh-CN" dirty="0"/>
              <a:t>、</a:t>
            </a:r>
            <a:r>
              <a:rPr lang="en-US" altLang="zh-CN" dirty="0" smtClean="0"/>
              <a:t>stretch</a:t>
            </a:r>
            <a:r>
              <a:rPr lang="zh-CN" altLang="en-US" dirty="0" smtClean="0"/>
              <a:t>。</a:t>
            </a:r>
            <a:endParaRPr lang="en-US" altLang="zh-CN" dirty="0" smtClean="0"/>
          </a:p>
          <a:p>
            <a:r>
              <a:rPr lang="zh-CN" altLang="zh-CN" dirty="0" smtClean="0"/>
              <a:t>具体含义</a:t>
            </a:r>
            <a:r>
              <a:rPr lang="zh-CN" altLang="en-US" dirty="0" smtClean="0"/>
              <a:t>：</a:t>
            </a:r>
            <a:endParaRPr lang="en-US" altLang="zh-CN" dirty="0" smtClean="0"/>
          </a:p>
          <a:p>
            <a:pPr lvl="1"/>
            <a:r>
              <a:rPr lang="en-US" altLang="zh-CN" dirty="0"/>
              <a:t>start</a:t>
            </a:r>
            <a:r>
              <a:rPr lang="zh-CN" altLang="zh-CN" dirty="0"/>
              <a:t>：子容器从父容器顶部开始排列。</a:t>
            </a:r>
          </a:p>
          <a:p>
            <a:pPr lvl="1"/>
            <a:r>
              <a:rPr lang="en-US" altLang="zh-CN" dirty="0"/>
              <a:t>end</a:t>
            </a:r>
            <a:r>
              <a:rPr lang="zh-CN" altLang="zh-CN" dirty="0"/>
              <a:t>：子容器从父容器底部开始排列。</a:t>
            </a:r>
          </a:p>
          <a:p>
            <a:pPr lvl="1"/>
            <a:r>
              <a:rPr lang="en-US" altLang="zh-CN" dirty="0"/>
              <a:t>center</a:t>
            </a:r>
            <a:r>
              <a:rPr lang="zh-CN" altLang="zh-CN" dirty="0"/>
              <a:t>：子容器横向居中。</a:t>
            </a:r>
          </a:p>
          <a:p>
            <a:pPr lvl="1"/>
            <a:r>
              <a:rPr lang="en-US" altLang="zh-CN" dirty="0"/>
              <a:t>baseline</a:t>
            </a:r>
            <a:r>
              <a:rPr lang="zh-CN" altLang="zh-CN" dirty="0"/>
              <a:t>：所有子容器沿同一基线排列。</a:t>
            </a:r>
          </a:p>
          <a:p>
            <a:pPr lvl="1"/>
            <a:r>
              <a:rPr lang="en-US" altLang="zh-CN" dirty="0"/>
              <a:t>stretch</a:t>
            </a:r>
            <a:r>
              <a:rPr lang="zh-CN" altLang="zh-CN" dirty="0"/>
              <a:t>：所有子容器和父容器保持同一高度（默认值）。</a:t>
            </a:r>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53</a:t>
            </a:fld>
            <a:endParaRPr lang="en-US" altLang="zh-CN"/>
          </a:p>
        </p:txBody>
      </p:sp>
      <p:sp>
        <p:nvSpPr>
          <p:cNvPr id="6" name="文本占位符 5"/>
          <p:cNvSpPr>
            <a:spLocks noGrp="1"/>
          </p:cNvSpPr>
          <p:nvPr>
            <p:ph type="body" sz="quarter" idx="13"/>
          </p:nvPr>
        </p:nvSpPr>
        <p:spPr/>
        <p:txBody>
          <a:bodyPr/>
          <a:lstStyle/>
          <a:p>
            <a:r>
              <a:rPr lang="en-US" altLang="zh-CN" dirty="0" smtClean="0"/>
              <a:t>3.8</a:t>
            </a:r>
            <a:r>
              <a:rPr lang="zh-CN" altLang="en-US" dirty="0" smtClean="0"/>
              <a:t>对齐方式</a:t>
            </a:r>
            <a:endParaRPr lang="zh-CN" altLang="en-US" dirty="0"/>
          </a:p>
        </p:txBody>
      </p:sp>
    </p:spTree>
    <p:extLst>
      <p:ext uri="{BB962C8B-B14F-4D97-AF65-F5344CB8AC3E}">
        <p14:creationId xmlns:p14="http://schemas.microsoft.com/office/powerpoint/2010/main" val="520550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54</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1138773"/>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12-17</a:t>
            </a:r>
            <a:r>
              <a:rPr lang="zh-CN" altLang="en-US" sz="1400" dirty="0">
                <a:solidFill>
                  <a:srgbClr val="0070C0"/>
                </a:solidFill>
                <a:latin typeface="幼圆" panose="02010509060101010101" pitchFamily="49" charset="-122"/>
                <a:ea typeface="幼圆" panose="02010509060101010101" pitchFamily="49" charset="-122"/>
              </a:rPr>
              <a:t>：定位布局使图片</a:t>
            </a:r>
            <a:r>
              <a:rPr lang="zh-CN" altLang="en-US" sz="1400" dirty="0" smtClean="0">
                <a:solidFill>
                  <a:srgbClr val="0070C0"/>
                </a:solidFill>
                <a:latin typeface="幼圆" panose="02010509060101010101" pitchFamily="49" charset="-122"/>
                <a:ea typeface="幼圆" panose="02010509060101010101" pitchFamily="49" charset="-122"/>
              </a:rPr>
              <a:t>居中</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12-18</a:t>
            </a:r>
            <a:r>
              <a:rPr lang="zh-CN" altLang="en-US" sz="1400" dirty="0">
                <a:solidFill>
                  <a:srgbClr val="0070C0"/>
                </a:solidFill>
                <a:latin typeface="幼圆" panose="02010509060101010101" pitchFamily="49" charset="-122"/>
                <a:ea typeface="幼圆" panose="02010509060101010101" pitchFamily="49" charset="-122"/>
              </a:rPr>
              <a:t>：盒布局使图片居中</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9652919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zh-CN" altLang="zh-CN" dirty="0"/>
              <a:t>通过使用</a:t>
            </a:r>
            <a:r>
              <a:rPr lang="zh-CN" altLang="zh-CN" dirty="0">
                <a:solidFill>
                  <a:srgbClr val="FF0000"/>
                </a:solidFill>
              </a:rPr>
              <a:t>传统的浮动布局</a:t>
            </a:r>
            <a:r>
              <a:rPr lang="zh-CN" altLang="zh-CN" dirty="0"/>
              <a:t>、</a:t>
            </a:r>
            <a:r>
              <a:rPr lang="en-US" altLang="zh-CN" dirty="0" smtClean="0">
                <a:solidFill>
                  <a:srgbClr val="FF0000"/>
                </a:solidFill>
              </a:rPr>
              <a:t>CSS3</a:t>
            </a:r>
            <a:r>
              <a:rPr lang="zh-CN" altLang="zh-CN" dirty="0">
                <a:solidFill>
                  <a:srgbClr val="FF0000"/>
                </a:solidFill>
              </a:rPr>
              <a:t>新增的多列布局</a:t>
            </a:r>
            <a:r>
              <a:rPr lang="zh-CN" altLang="zh-CN" dirty="0"/>
              <a:t>和</a:t>
            </a:r>
            <a:r>
              <a:rPr lang="en-US" altLang="zh-CN" dirty="0" smtClean="0">
                <a:solidFill>
                  <a:srgbClr val="FF0000"/>
                </a:solidFill>
              </a:rPr>
              <a:t>CSS3</a:t>
            </a:r>
            <a:r>
              <a:rPr lang="zh-CN" altLang="zh-CN" dirty="0">
                <a:solidFill>
                  <a:srgbClr val="FF0000"/>
                </a:solidFill>
              </a:rPr>
              <a:t>新增的盒布局</a:t>
            </a:r>
            <a:r>
              <a:rPr lang="zh-CN" altLang="zh-CN" dirty="0"/>
              <a:t>来实现简单的三列布局，进行布局方式对比说明。</a:t>
            </a:r>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55</a:t>
            </a:fld>
            <a:endParaRPr lang="en-US" altLang="zh-CN"/>
          </a:p>
        </p:txBody>
      </p:sp>
      <p:sp>
        <p:nvSpPr>
          <p:cNvPr id="6" name="文本占位符 5"/>
          <p:cNvSpPr>
            <a:spLocks noGrp="1"/>
          </p:cNvSpPr>
          <p:nvPr>
            <p:ph type="body" sz="quarter" idx="13"/>
          </p:nvPr>
        </p:nvSpPr>
        <p:spPr/>
        <p:txBody>
          <a:bodyPr/>
          <a:lstStyle/>
          <a:p>
            <a:r>
              <a:rPr lang="en-US" altLang="zh-CN" dirty="0" smtClean="0"/>
              <a:t>3.9</a:t>
            </a:r>
            <a:r>
              <a:rPr lang="zh-CN" altLang="zh-CN" dirty="0" smtClean="0"/>
              <a:t>布局</a:t>
            </a:r>
            <a:r>
              <a:rPr lang="zh-CN" altLang="zh-CN" dirty="0"/>
              <a:t>方式对比</a:t>
            </a:r>
            <a:endParaRPr lang="zh-CN" altLang="en-US" dirty="0"/>
          </a:p>
        </p:txBody>
      </p:sp>
    </p:spTree>
    <p:extLst>
      <p:ext uri="{BB962C8B-B14F-4D97-AF65-F5344CB8AC3E}">
        <p14:creationId xmlns:p14="http://schemas.microsoft.com/office/powerpoint/2010/main" val="37412031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56</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1431161"/>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12-19</a:t>
            </a:r>
            <a:r>
              <a:rPr lang="zh-CN" altLang="en-US" sz="1400" dirty="0">
                <a:solidFill>
                  <a:srgbClr val="0070C0"/>
                </a:solidFill>
                <a:latin typeface="幼圆" panose="02010509060101010101" pitchFamily="49" charset="-122"/>
                <a:ea typeface="幼圆" panose="02010509060101010101" pitchFamily="49" charset="-122"/>
              </a:rPr>
              <a:t>：浮动</a:t>
            </a:r>
            <a:r>
              <a:rPr lang="zh-CN" altLang="en-US" sz="1400" dirty="0" smtClean="0">
                <a:solidFill>
                  <a:srgbClr val="0070C0"/>
                </a:solidFill>
                <a:latin typeface="幼圆" panose="02010509060101010101" pitchFamily="49" charset="-122"/>
                <a:ea typeface="幼圆" panose="02010509060101010101" pitchFamily="49" charset="-122"/>
              </a:rPr>
              <a:t>布局</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12-20</a:t>
            </a:r>
            <a:r>
              <a:rPr lang="zh-CN" altLang="en-US" sz="1400" dirty="0">
                <a:solidFill>
                  <a:srgbClr val="0070C0"/>
                </a:solidFill>
                <a:latin typeface="幼圆" panose="02010509060101010101" pitchFamily="49" charset="-122"/>
                <a:ea typeface="幼圆" panose="02010509060101010101" pitchFamily="49" charset="-122"/>
              </a:rPr>
              <a:t>：盒</a:t>
            </a:r>
            <a:r>
              <a:rPr lang="zh-CN" altLang="en-US" sz="1400" dirty="0" smtClean="0">
                <a:solidFill>
                  <a:srgbClr val="0070C0"/>
                </a:solidFill>
                <a:latin typeface="幼圆" panose="02010509060101010101" pitchFamily="49" charset="-122"/>
                <a:ea typeface="幼圆" panose="02010509060101010101" pitchFamily="49" charset="-122"/>
              </a:rPr>
              <a:t>布局</a:t>
            </a:r>
            <a:endParaRPr lang="en-US" altLang="zh-CN" sz="1400" dirty="0" smtClean="0">
              <a:solidFill>
                <a:srgbClr val="0070C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12-21</a:t>
            </a:r>
            <a:r>
              <a:rPr lang="zh-CN" altLang="en-US" sz="1400" dirty="0">
                <a:solidFill>
                  <a:srgbClr val="0070C0"/>
                </a:solidFill>
                <a:latin typeface="幼圆" panose="02010509060101010101" pitchFamily="49" charset="-122"/>
                <a:ea typeface="幼圆" panose="02010509060101010101" pitchFamily="49" charset="-122"/>
              </a:rPr>
              <a:t>：多列布局</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4876526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盒布局</a:t>
            </a:r>
            <a:endParaRPr lang="zh-CN" altLang="en-US" dirty="0"/>
          </a:p>
        </p:txBody>
      </p:sp>
      <p:sp>
        <p:nvSpPr>
          <p:cNvPr id="3" name="内容占位符 2"/>
          <p:cNvSpPr>
            <a:spLocks noGrp="1"/>
          </p:cNvSpPr>
          <p:nvPr>
            <p:ph idx="1"/>
          </p:nvPr>
        </p:nvSpPr>
        <p:spPr/>
        <p:txBody>
          <a:bodyPr/>
          <a:lstStyle/>
          <a:p>
            <a:r>
              <a:rPr lang="zh-CN" altLang="zh-CN" dirty="0"/>
              <a:t>使用</a:t>
            </a:r>
            <a:r>
              <a:rPr lang="en-US" altLang="zh-CN" dirty="0"/>
              <a:t>float</a:t>
            </a:r>
            <a:r>
              <a:rPr lang="zh-CN" altLang="zh-CN" dirty="0"/>
              <a:t>属性或</a:t>
            </a:r>
            <a:r>
              <a:rPr lang="en-US" altLang="zh-CN" dirty="0"/>
              <a:t>position</a:t>
            </a:r>
            <a:r>
              <a:rPr lang="zh-CN" altLang="zh-CN" dirty="0"/>
              <a:t>属性进行页面布局时各列的</a:t>
            </a:r>
            <a:r>
              <a:rPr lang="en-US" altLang="zh-CN" dirty="0"/>
              <a:t>div</a:t>
            </a:r>
            <a:r>
              <a:rPr lang="zh-CN" altLang="zh-CN" dirty="0"/>
              <a:t>元素间是独立的，不能统一的定义</a:t>
            </a:r>
            <a:r>
              <a:rPr lang="en-US" altLang="zh-CN" dirty="0"/>
              <a:t>div</a:t>
            </a:r>
            <a:r>
              <a:rPr lang="zh-CN" altLang="zh-CN" dirty="0"/>
              <a:t>的各种属性。</a:t>
            </a:r>
          </a:p>
          <a:p>
            <a:r>
              <a:rPr lang="zh-CN" altLang="zh-CN" dirty="0">
                <a:solidFill>
                  <a:srgbClr val="FF0000"/>
                </a:solidFill>
              </a:rPr>
              <a:t>盒布局与多列布局的区别</a:t>
            </a:r>
            <a:r>
              <a:rPr lang="zh-CN" altLang="zh-CN" dirty="0"/>
              <a:t>在于使用多列布局时，各列宽度必须是相等的，在指定每列宽度时，也只能为所有列指定一个统一的宽度</a:t>
            </a:r>
            <a:r>
              <a:rPr lang="zh-CN" altLang="zh-CN" dirty="0" smtClean="0"/>
              <a:t>。</a:t>
            </a:r>
            <a:endParaRPr lang="en-US" altLang="zh-CN" dirty="0" smtClean="0"/>
          </a:p>
          <a:p>
            <a:r>
              <a:rPr lang="zh-CN" altLang="zh-CN" dirty="0" smtClean="0">
                <a:solidFill>
                  <a:srgbClr val="FF0000"/>
                </a:solidFill>
              </a:rPr>
              <a:t>使用</a:t>
            </a:r>
            <a:r>
              <a:rPr lang="zh-CN" altLang="zh-CN" dirty="0">
                <a:solidFill>
                  <a:srgbClr val="FF0000"/>
                </a:solidFill>
              </a:rPr>
              <a:t>多列布局时，</a:t>
            </a:r>
            <a:r>
              <a:rPr lang="zh-CN" altLang="zh-CN" dirty="0"/>
              <a:t>也不可能具体指定什么列显示什么内容，因此比较适用于显示文章内容，不适合用于安排整个网页中各个元素组成的网页结构。</a:t>
            </a:r>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57</a:t>
            </a:fld>
            <a:endParaRPr lang="en-US" altLang="zh-CN"/>
          </a:p>
        </p:txBody>
      </p:sp>
      <p:sp>
        <p:nvSpPr>
          <p:cNvPr id="6" name="文本占位符 5"/>
          <p:cNvSpPr>
            <a:spLocks noGrp="1"/>
          </p:cNvSpPr>
          <p:nvPr>
            <p:ph type="body" sz="quarter" idx="13"/>
          </p:nvPr>
        </p:nvSpPr>
        <p:spPr/>
        <p:txBody>
          <a:bodyPr/>
          <a:lstStyle/>
          <a:p>
            <a:r>
              <a:rPr lang="en-US" altLang="zh-CN" dirty="0" smtClean="0"/>
              <a:t>3.9</a:t>
            </a:r>
            <a:r>
              <a:rPr lang="zh-CN" altLang="zh-CN" dirty="0" smtClean="0"/>
              <a:t>布局</a:t>
            </a:r>
            <a:r>
              <a:rPr lang="zh-CN" altLang="zh-CN" dirty="0"/>
              <a:t>方式对比</a:t>
            </a:r>
            <a:endParaRPr lang="zh-CN" altLang="en-US" dirty="0"/>
          </a:p>
        </p:txBody>
      </p:sp>
    </p:spTree>
    <p:extLst>
      <p:ext uri="{BB962C8B-B14F-4D97-AF65-F5344CB8AC3E}">
        <p14:creationId xmlns:p14="http://schemas.microsoft.com/office/powerpoint/2010/main" val="36306370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en-US" altLang="zh-CN" dirty="0"/>
              <a:t>2010</a:t>
            </a:r>
            <a:r>
              <a:rPr lang="zh-CN" altLang="en-US" dirty="0"/>
              <a:t>年，</a:t>
            </a:r>
            <a:r>
              <a:rPr lang="en-US" altLang="zh-CN" dirty="0"/>
              <a:t>Ethan </a:t>
            </a:r>
            <a:r>
              <a:rPr lang="en-US" altLang="zh-CN" dirty="0" err="1"/>
              <a:t>Marcotte</a:t>
            </a:r>
            <a:r>
              <a:rPr lang="zh-CN" altLang="en-US" dirty="0"/>
              <a:t>提出了</a:t>
            </a:r>
            <a:r>
              <a:rPr lang="zh-CN" altLang="en-US" dirty="0">
                <a:solidFill>
                  <a:srgbClr val="FF0000"/>
                </a:solidFill>
              </a:rPr>
              <a:t>“自适应网页设计”（</a:t>
            </a:r>
            <a:r>
              <a:rPr lang="en-US" altLang="zh-CN" dirty="0">
                <a:solidFill>
                  <a:srgbClr val="FF0000"/>
                </a:solidFill>
              </a:rPr>
              <a:t>Responsive Web Design</a:t>
            </a:r>
            <a:r>
              <a:rPr lang="zh-CN" altLang="en-US" dirty="0">
                <a:solidFill>
                  <a:srgbClr val="FF0000"/>
                </a:solidFill>
              </a:rPr>
              <a:t>）</a:t>
            </a:r>
            <a:r>
              <a:rPr lang="zh-CN" altLang="en-US" dirty="0"/>
              <a:t>这个名词，指可以自动识别屏幕宽度、并做出相应调整的网页</a:t>
            </a:r>
            <a:r>
              <a:rPr lang="zh-CN" altLang="en-US" dirty="0" smtClean="0"/>
              <a:t>设计。</a:t>
            </a:r>
            <a:endParaRPr lang="en-US" altLang="zh-CN" dirty="0">
              <a:solidFill>
                <a:srgbClr val="FF0000"/>
              </a:solidFill>
            </a:endParaRPr>
          </a:p>
          <a:p>
            <a:r>
              <a:rPr lang="zh-CN" altLang="en-US" dirty="0"/>
              <a:t>自适应布局的特点是分别为不同的屏幕分辨率定义布局，即创建多个静态布局，每个静态布局对应一个屏幕分辨率范围。改变屏幕分辨率可以切换不同的静态局部（页面元素位置发生改变），但在每个静态布局中，页面元素不随窗口大小的调整发生</a:t>
            </a:r>
            <a:r>
              <a:rPr lang="zh-CN" altLang="en-US" dirty="0" smtClean="0"/>
              <a:t>变化。</a:t>
            </a:r>
            <a:endParaRPr lang="zh-CN" altLang="zh-CN" dirty="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58</a:t>
            </a:fld>
            <a:endParaRPr lang="en-US" altLang="zh-CN"/>
          </a:p>
        </p:txBody>
      </p:sp>
      <p:sp>
        <p:nvSpPr>
          <p:cNvPr id="6" name="文本占位符 5"/>
          <p:cNvSpPr>
            <a:spLocks noGrp="1"/>
          </p:cNvSpPr>
          <p:nvPr>
            <p:ph type="body" sz="quarter" idx="13"/>
          </p:nvPr>
        </p:nvSpPr>
        <p:spPr/>
        <p:txBody>
          <a:bodyPr/>
          <a:lstStyle/>
          <a:p>
            <a:r>
              <a:rPr lang="en-US" altLang="zh-CN" dirty="0" smtClean="0"/>
              <a:t>4.1</a:t>
            </a:r>
            <a:r>
              <a:rPr lang="zh-CN" altLang="en-US" dirty="0"/>
              <a:t>基本知识</a:t>
            </a:r>
          </a:p>
        </p:txBody>
      </p:sp>
    </p:spTree>
    <p:extLst>
      <p:ext uri="{BB962C8B-B14F-4D97-AF65-F5344CB8AC3E}">
        <p14:creationId xmlns:p14="http://schemas.microsoft.com/office/powerpoint/2010/main" val="24361561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a:t>
            </a:r>
            <a:r>
              <a:rPr lang="zh-CN" altLang="en-US" dirty="0"/>
              <a:t>自适应布局</a:t>
            </a:r>
          </a:p>
        </p:txBody>
      </p:sp>
      <p:sp>
        <p:nvSpPr>
          <p:cNvPr id="3" name="内容占位符 2"/>
          <p:cNvSpPr>
            <a:spLocks noGrp="1"/>
          </p:cNvSpPr>
          <p:nvPr>
            <p:ph idx="1"/>
          </p:nvPr>
        </p:nvSpPr>
        <p:spPr/>
        <p:txBody>
          <a:bodyPr/>
          <a:lstStyle/>
          <a:p>
            <a:r>
              <a:rPr lang="zh-CN" altLang="en-US" dirty="0" smtClean="0"/>
              <a:t>基本属性：</a:t>
            </a:r>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59</a:t>
            </a:fld>
            <a:endParaRPr lang="en-US" altLang="zh-CN"/>
          </a:p>
        </p:txBody>
      </p:sp>
      <p:sp>
        <p:nvSpPr>
          <p:cNvPr id="6" name="文本占位符 5"/>
          <p:cNvSpPr>
            <a:spLocks noGrp="1"/>
          </p:cNvSpPr>
          <p:nvPr>
            <p:ph type="body" sz="quarter" idx="13"/>
          </p:nvPr>
        </p:nvSpPr>
        <p:spPr/>
        <p:txBody>
          <a:bodyPr/>
          <a:lstStyle/>
          <a:p>
            <a:r>
              <a:rPr lang="en-US" altLang="zh-CN" dirty="0" smtClean="0"/>
              <a:t>4.2</a:t>
            </a:r>
            <a:r>
              <a:rPr lang="zh-CN" altLang="en-US" dirty="0" smtClean="0"/>
              <a:t>基本属性</a:t>
            </a:r>
            <a:endParaRPr lang="zh-CN" altLang="en-US"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8190" y="2149874"/>
            <a:ext cx="5247619" cy="2142857"/>
          </a:xfrm>
          <a:prstGeom prst="rect">
            <a:avLst/>
          </a:prstGeom>
        </p:spPr>
      </p:pic>
    </p:spTree>
    <p:extLst>
      <p:ext uri="{BB962C8B-B14F-4D97-AF65-F5344CB8AC3E}">
        <p14:creationId xmlns:p14="http://schemas.microsoft.com/office/powerpoint/2010/main" val="934322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外边距</a:t>
            </a:r>
            <a:r>
              <a:rPr lang="zh-CN" altLang="en-US" dirty="0" smtClean="0"/>
              <a:t>属性</a:t>
            </a:r>
            <a:endParaRPr lang="en-US" altLang="zh-CN" dirty="0" smtClean="0"/>
          </a:p>
          <a:p>
            <a:pPr lvl="1"/>
            <a:r>
              <a:rPr lang="en-US" altLang="zh-CN" dirty="0"/>
              <a:t>margin</a:t>
            </a:r>
            <a:r>
              <a:rPr lang="zh-CN" altLang="en-US" dirty="0"/>
              <a:t>属性可以设定元素的所有外边距</a:t>
            </a:r>
            <a:r>
              <a:rPr lang="zh-CN" altLang="en-US" dirty="0" smtClean="0"/>
              <a:t>。</a:t>
            </a:r>
            <a:endParaRPr lang="en-US" altLang="zh-CN" dirty="0" smtClean="0"/>
          </a:p>
          <a:p>
            <a:pPr lvl="2"/>
            <a:r>
              <a:rPr lang="zh-CN" altLang="en-US" dirty="0"/>
              <a:t>该属性可以通过</a:t>
            </a:r>
            <a:r>
              <a:rPr lang="en-US" altLang="zh-CN" dirty="0"/>
              <a:t>1-4</a:t>
            </a:r>
            <a:r>
              <a:rPr lang="zh-CN" altLang="en-US" dirty="0"/>
              <a:t>个正负值进行设置，其值可以</a:t>
            </a:r>
            <a:r>
              <a:rPr lang="zh-CN" altLang="en-US" dirty="0" smtClean="0"/>
              <a:t>为长度、</a:t>
            </a:r>
            <a:r>
              <a:rPr lang="zh-CN" altLang="en-US" dirty="0"/>
              <a:t>百分比等单位，也可从父元素继承外边距</a:t>
            </a:r>
            <a:r>
              <a:rPr lang="zh-CN" altLang="en-US" dirty="0" smtClean="0"/>
              <a:t>。</a:t>
            </a:r>
            <a:endParaRPr lang="en-US" altLang="zh-CN" dirty="0" smtClean="0"/>
          </a:p>
          <a:p>
            <a:pPr lvl="1"/>
            <a:r>
              <a:rPr lang="zh-CN" altLang="zh-CN" dirty="0"/>
              <a:t>可以通过</a:t>
            </a:r>
            <a:r>
              <a:rPr lang="en-US" altLang="zh-CN" dirty="0"/>
              <a:t>margin-top</a:t>
            </a:r>
            <a:r>
              <a:rPr lang="zh-CN" altLang="zh-CN" dirty="0"/>
              <a:t>、</a:t>
            </a:r>
            <a:r>
              <a:rPr lang="en-US" altLang="zh-CN" dirty="0"/>
              <a:t>margin-right</a:t>
            </a:r>
            <a:r>
              <a:rPr lang="zh-CN" altLang="zh-CN" dirty="0"/>
              <a:t>、</a:t>
            </a:r>
            <a:r>
              <a:rPr lang="en-US" altLang="zh-CN" dirty="0"/>
              <a:t>margin-bottom</a:t>
            </a:r>
            <a:r>
              <a:rPr lang="zh-CN" altLang="zh-CN" dirty="0"/>
              <a:t>、</a:t>
            </a:r>
            <a:r>
              <a:rPr lang="en-US" altLang="zh-CN" dirty="0"/>
              <a:t>margin-left</a:t>
            </a:r>
            <a:r>
              <a:rPr lang="zh-CN" altLang="zh-CN" dirty="0"/>
              <a:t>属性分别</a:t>
            </a:r>
            <a:r>
              <a:rPr lang="zh-CN" altLang="zh-CN" dirty="0" smtClean="0"/>
              <a:t>设置</a:t>
            </a:r>
            <a:r>
              <a:rPr lang="zh-CN" altLang="en-US" dirty="0"/>
              <a:t>。</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a:t>
            </a:fld>
            <a:endParaRPr lang="en-US" altLang="zh-CN"/>
          </a:p>
        </p:txBody>
      </p:sp>
      <p:sp>
        <p:nvSpPr>
          <p:cNvPr id="6" name="文本占位符 5"/>
          <p:cNvSpPr>
            <a:spLocks noGrp="1"/>
          </p:cNvSpPr>
          <p:nvPr>
            <p:ph type="body" sz="quarter" idx="13"/>
          </p:nvPr>
        </p:nvSpPr>
        <p:spPr/>
        <p:txBody>
          <a:bodyPr/>
          <a:lstStyle/>
          <a:p>
            <a:r>
              <a:rPr lang="en-US" altLang="zh-CN" dirty="0" smtClean="0"/>
              <a:t>1.2</a:t>
            </a:r>
            <a:r>
              <a:rPr lang="zh-CN" altLang="en-US" dirty="0" smtClean="0"/>
              <a:t>外边</a:t>
            </a:r>
            <a:r>
              <a:rPr lang="zh-CN" altLang="en-US" dirty="0"/>
              <a:t>距与内边距</a:t>
            </a:r>
          </a:p>
        </p:txBody>
      </p:sp>
    </p:spTree>
    <p:extLst>
      <p:ext uri="{BB962C8B-B14F-4D97-AF65-F5344CB8AC3E}">
        <p14:creationId xmlns:p14="http://schemas.microsoft.com/office/powerpoint/2010/main" val="15189441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zh-CN" altLang="en-US" dirty="0"/>
              <a:t>首先，在网页代码的头部，加入一行</a:t>
            </a:r>
            <a:r>
              <a:rPr lang="en-US" altLang="zh-CN" dirty="0"/>
              <a:t>viewport</a:t>
            </a:r>
            <a:r>
              <a:rPr lang="zh-CN" altLang="en-US" dirty="0"/>
              <a:t>元标签</a:t>
            </a:r>
            <a:r>
              <a:rPr lang="zh-CN" altLang="en-US" dirty="0" smtClean="0"/>
              <a:t>。    </a:t>
            </a:r>
            <a:r>
              <a:rPr lang="en-US" altLang="zh-CN" dirty="0" smtClean="0">
                <a:solidFill>
                  <a:srgbClr val="FF0000"/>
                </a:solidFill>
              </a:rPr>
              <a:t>&lt;</a:t>
            </a:r>
            <a:r>
              <a:rPr lang="en-US" altLang="zh-CN" dirty="0">
                <a:solidFill>
                  <a:srgbClr val="FF0000"/>
                </a:solidFill>
              </a:rPr>
              <a:t>meta name="viewport" content="width=device-width, initial-scale=1</a:t>
            </a:r>
            <a:r>
              <a:rPr lang="en-US" altLang="zh-CN" dirty="0" smtClean="0">
                <a:solidFill>
                  <a:srgbClr val="FF0000"/>
                </a:solidFill>
              </a:rPr>
              <a:t>"&gt;</a:t>
            </a:r>
            <a:endParaRPr lang="en-US" altLang="zh-CN" dirty="0">
              <a:solidFill>
                <a:srgbClr val="FF0000"/>
              </a:solidFill>
            </a:endParaRPr>
          </a:p>
          <a:p>
            <a:r>
              <a:rPr lang="en-US" altLang="zh-CN" dirty="0"/>
              <a:t>viewport</a:t>
            </a:r>
            <a:r>
              <a:rPr lang="zh-CN" altLang="en-US" dirty="0"/>
              <a:t>是网页默认的宽度和高度，上面这行代码的意思是：网页宽度默认等于屏幕宽度（</a:t>
            </a:r>
            <a:r>
              <a:rPr lang="en-US" altLang="zh-CN" dirty="0"/>
              <a:t>width=device-width</a:t>
            </a:r>
            <a:r>
              <a:rPr lang="zh-CN" altLang="en-US" dirty="0"/>
              <a:t>），原始缩放比例（</a:t>
            </a:r>
            <a:r>
              <a:rPr lang="en-US" altLang="zh-CN" dirty="0"/>
              <a:t>initial-scale=1</a:t>
            </a:r>
            <a:r>
              <a:rPr lang="zh-CN" altLang="en-US" dirty="0"/>
              <a:t>）为</a:t>
            </a:r>
            <a:r>
              <a:rPr lang="en-US" altLang="zh-CN" dirty="0"/>
              <a:t>1.0</a:t>
            </a:r>
            <a:r>
              <a:rPr lang="zh-CN" altLang="en-US" dirty="0"/>
              <a:t>，即网页初始大小占屏幕面积的</a:t>
            </a:r>
            <a:r>
              <a:rPr lang="en-US" altLang="zh-CN" dirty="0"/>
              <a:t>100</a:t>
            </a:r>
            <a:r>
              <a:rPr lang="en-US" altLang="zh-CN" dirty="0" smtClean="0"/>
              <a:t>%。</a:t>
            </a:r>
          </a:p>
          <a:p>
            <a:r>
              <a:rPr lang="zh-CN" altLang="en-US" dirty="0"/>
              <a:t>所有主流浏览器都支持这个设置，包括</a:t>
            </a:r>
            <a:r>
              <a:rPr lang="en-US" altLang="zh-CN" dirty="0"/>
              <a:t>IE9</a:t>
            </a:r>
            <a:r>
              <a:rPr lang="zh-CN" altLang="en-US" dirty="0"/>
              <a:t>。对于那些老式浏览器（主要是</a:t>
            </a:r>
            <a:r>
              <a:rPr lang="en-US" altLang="zh-CN" dirty="0"/>
              <a:t>IE6</a:t>
            </a:r>
            <a:r>
              <a:rPr lang="zh-CN" altLang="en-US" dirty="0"/>
              <a:t>、</a:t>
            </a:r>
            <a:r>
              <a:rPr lang="en-US" altLang="zh-CN" dirty="0"/>
              <a:t>7</a:t>
            </a:r>
            <a:r>
              <a:rPr lang="zh-CN" altLang="en-US" dirty="0"/>
              <a:t>、</a:t>
            </a:r>
            <a:r>
              <a:rPr lang="en-US" altLang="zh-CN" dirty="0"/>
              <a:t>8</a:t>
            </a:r>
            <a:r>
              <a:rPr lang="zh-CN" altLang="en-US" dirty="0"/>
              <a:t>），需要使用</a:t>
            </a:r>
            <a:r>
              <a:rPr lang="en-US" altLang="zh-CN" dirty="0" smtClean="0"/>
              <a:t>css3-mediaqueries.js。</a:t>
            </a:r>
            <a:endParaRPr lang="zh-CN" altLang="zh-CN" dirty="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60</a:t>
            </a:fld>
            <a:endParaRPr lang="en-US" altLang="zh-CN"/>
          </a:p>
        </p:txBody>
      </p:sp>
      <p:sp>
        <p:nvSpPr>
          <p:cNvPr id="6" name="文本占位符 5"/>
          <p:cNvSpPr>
            <a:spLocks noGrp="1"/>
          </p:cNvSpPr>
          <p:nvPr>
            <p:ph type="body" sz="quarter" idx="13"/>
          </p:nvPr>
        </p:nvSpPr>
        <p:spPr/>
        <p:txBody>
          <a:bodyPr/>
          <a:lstStyle/>
          <a:p>
            <a:r>
              <a:rPr lang="en-US" altLang="zh-CN" dirty="0" smtClean="0"/>
              <a:t>4.3</a:t>
            </a:r>
            <a:r>
              <a:rPr lang="zh-CN" altLang="en-US" dirty="0"/>
              <a:t>允许网页宽度自动调整</a:t>
            </a: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333" y="4671010"/>
            <a:ext cx="5333333" cy="438095"/>
          </a:xfrm>
          <a:prstGeom prst="rect">
            <a:avLst/>
          </a:prstGeom>
        </p:spPr>
      </p:pic>
    </p:spTree>
    <p:extLst>
      <p:ext uri="{BB962C8B-B14F-4D97-AF65-F5344CB8AC3E}">
        <p14:creationId xmlns:p14="http://schemas.microsoft.com/office/powerpoint/2010/main" val="92925434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zh-CN" altLang="en-US" dirty="0"/>
              <a:t>由于网页会根据屏幕宽度调整布局，所以不能使用绝对宽度的布局，也不能使用具有绝对宽度的元素。</a:t>
            </a:r>
            <a:r>
              <a:rPr lang="en-US" altLang="zh-CN" dirty="0"/>
              <a:t>CSS</a:t>
            </a:r>
            <a:r>
              <a:rPr lang="zh-CN" altLang="en-US" dirty="0"/>
              <a:t>代码不能指定像素宽度，只能指定百分比</a:t>
            </a:r>
            <a:r>
              <a:rPr lang="zh-CN" altLang="en-US" dirty="0" smtClean="0"/>
              <a:t>宽度。</a:t>
            </a:r>
            <a:endParaRPr lang="en-US" altLang="zh-CN" dirty="0" smtClean="0"/>
          </a:p>
          <a:p>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61</a:t>
            </a:fld>
            <a:endParaRPr lang="en-US" altLang="zh-CN"/>
          </a:p>
        </p:txBody>
      </p:sp>
      <p:sp>
        <p:nvSpPr>
          <p:cNvPr id="6" name="文本占位符 5"/>
          <p:cNvSpPr>
            <a:spLocks noGrp="1"/>
          </p:cNvSpPr>
          <p:nvPr>
            <p:ph type="body" sz="quarter" idx="13"/>
          </p:nvPr>
        </p:nvSpPr>
        <p:spPr/>
        <p:txBody>
          <a:bodyPr/>
          <a:lstStyle/>
          <a:p>
            <a:r>
              <a:rPr lang="en-US" altLang="zh-CN" dirty="0" smtClean="0"/>
              <a:t>4.4</a:t>
            </a:r>
            <a:r>
              <a:rPr lang="zh-CN" altLang="en-US" dirty="0"/>
              <a:t>不使用绝对宽度</a:t>
            </a: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333" y="2641476"/>
            <a:ext cx="5333333" cy="838095"/>
          </a:xfrm>
          <a:prstGeom prst="rect">
            <a:avLst/>
          </a:prstGeom>
        </p:spPr>
      </p:pic>
    </p:spTree>
    <p:extLst>
      <p:ext uri="{BB962C8B-B14F-4D97-AF65-F5344CB8AC3E}">
        <p14:creationId xmlns:p14="http://schemas.microsoft.com/office/powerpoint/2010/main" val="104959731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zh-CN" altLang="en-US" dirty="0"/>
              <a:t>字体也不能使用绝对大小（</a:t>
            </a:r>
            <a:r>
              <a:rPr lang="en-US" altLang="zh-CN" dirty="0" err="1"/>
              <a:t>px</a:t>
            </a:r>
            <a:r>
              <a:rPr lang="zh-CN" altLang="en-US" dirty="0"/>
              <a:t>），而只能使用相对大小（</a:t>
            </a:r>
            <a:r>
              <a:rPr lang="en-US" altLang="zh-CN" dirty="0" err="1"/>
              <a:t>em</a:t>
            </a:r>
            <a:r>
              <a:rPr lang="zh-CN" altLang="en-US" dirty="0"/>
              <a:t>），字体大小是页面默认大小的</a:t>
            </a:r>
            <a:r>
              <a:rPr lang="en-US" altLang="zh-CN" dirty="0"/>
              <a:t>100%</a:t>
            </a:r>
            <a:r>
              <a:rPr lang="zh-CN" altLang="en-US" dirty="0" smtClean="0"/>
              <a:t>，即</a:t>
            </a:r>
            <a:r>
              <a:rPr lang="en-US" altLang="zh-CN" dirty="0" smtClean="0"/>
              <a:t>16</a:t>
            </a:r>
            <a:r>
              <a:rPr lang="zh-CN" altLang="en-US" dirty="0"/>
              <a:t>像素，</a:t>
            </a:r>
            <a:r>
              <a:rPr lang="en-US" altLang="zh-CN" dirty="0"/>
              <a:t>h1</a:t>
            </a:r>
            <a:r>
              <a:rPr lang="zh-CN" altLang="en-US" dirty="0"/>
              <a:t>的大小是默认大小的</a:t>
            </a:r>
            <a:r>
              <a:rPr lang="en-US" altLang="zh-CN" dirty="0"/>
              <a:t>1.5</a:t>
            </a:r>
            <a:r>
              <a:rPr lang="zh-CN" altLang="en-US" dirty="0"/>
              <a:t>倍，即</a:t>
            </a:r>
            <a:r>
              <a:rPr lang="en-US" altLang="zh-CN" dirty="0"/>
              <a:t>24</a:t>
            </a:r>
            <a:r>
              <a:rPr lang="zh-CN" altLang="en-US" dirty="0"/>
              <a:t>像素（</a:t>
            </a:r>
            <a:r>
              <a:rPr lang="en-US" altLang="zh-CN" dirty="0"/>
              <a:t>24/16=1.5</a:t>
            </a:r>
            <a:r>
              <a:rPr lang="zh-CN" altLang="en-US" dirty="0"/>
              <a:t>），</a:t>
            </a:r>
            <a:r>
              <a:rPr lang="en-US" altLang="zh-CN" dirty="0"/>
              <a:t>small</a:t>
            </a:r>
            <a:r>
              <a:rPr lang="zh-CN" altLang="en-US" dirty="0"/>
              <a:t>元素的大小是默认大小的</a:t>
            </a:r>
            <a:r>
              <a:rPr lang="en-US" altLang="zh-CN" dirty="0"/>
              <a:t>0.875</a:t>
            </a:r>
            <a:r>
              <a:rPr lang="zh-CN" altLang="en-US" dirty="0"/>
              <a:t>倍，即</a:t>
            </a:r>
            <a:r>
              <a:rPr lang="en-US" altLang="zh-CN" dirty="0"/>
              <a:t>14</a:t>
            </a:r>
            <a:r>
              <a:rPr lang="zh-CN" altLang="en-US" dirty="0"/>
              <a:t>像素（</a:t>
            </a:r>
            <a:r>
              <a:rPr lang="en-US" altLang="zh-CN" dirty="0"/>
              <a:t>14/16=0.875</a:t>
            </a:r>
            <a:r>
              <a:rPr lang="zh-CN" altLang="en-US" dirty="0" smtClean="0"/>
              <a:t>）。</a:t>
            </a:r>
            <a:endParaRPr lang="en-US" altLang="zh-CN" dirty="0" smtClean="0"/>
          </a:p>
          <a:p>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62</a:t>
            </a:fld>
            <a:endParaRPr lang="en-US" altLang="zh-CN"/>
          </a:p>
        </p:txBody>
      </p:sp>
      <p:sp>
        <p:nvSpPr>
          <p:cNvPr id="6" name="文本占位符 5"/>
          <p:cNvSpPr>
            <a:spLocks noGrp="1"/>
          </p:cNvSpPr>
          <p:nvPr>
            <p:ph type="body" sz="quarter" idx="13"/>
          </p:nvPr>
        </p:nvSpPr>
        <p:spPr/>
        <p:txBody>
          <a:bodyPr/>
          <a:lstStyle/>
          <a:p>
            <a:r>
              <a:rPr lang="en-US" altLang="zh-CN" dirty="0" smtClean="0"/>
              <a:t>4.5</a:t>
            </a:r>
            <a:r>
              <a:rPr lang="zh-CN" altLang="en-US" dirty="0" smtClean="0"/>
              <a:t>相对大小的字体</a:t>
            </a:r>
            <a:endParaRPr lang="zh-CN" altLang="en-US"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3905" y="3001516"/>
            <a:ext cx="5876190" cy="1371429"/>
          </a:xfrm>
          <a:prstGeom prst="rect">
            <a:avLst/>
          </a:prstGeom>
        </p:spPr>
      </p:pic>
    </p:spTree>
    <p:extLst>
      <p:ext uri="{BB962C8B-B14F-4D97-AF65-F5344CB8AC3E}">
        <p14:creationId xmlns:p14="http://schemas.microsoft.com/office/powerpoint/2010/main" val="388175508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en-US" altLang="zh-CN" dirty="0" smtClean="0"/>
              <a:t>“</a:t>
            </a:r>
            <a:r>
              <a:rPr lang="zh-CN" altLang="en-US" dirty="0" smtClean="0"/>
              <a:t>流动布局</a:t>
            </a:r>
            <a:r>
              <a:rPr lang="en-US" altLang="zh-CN" dirty="0" smtClean="0"/>
              <a:t>”</a:t>
            </a:r>
            <a:r>
              <a:rPr lang="zh-CN" altLang="en-US" dirty="0" smtClean="0"/>
              <a:t>的</a:t>
            </a:r>
            <a:r>
              <a:rPr lang="zh-CN" altLang="en-US" dirty="0"/>
              <a:t>含义是，各个区块的位置都是浮动的，不是固定不变的</a:t>
            </a:r>
            <a:r>
              <a:rPr lang="zh-CN" altLang="en-US" dirty="0" smtClean="0"/>
              <a:t>。</a:t>
            </a:r>
            <a:endParaRPr lang="en-US" altLang="zh-CN" dirty="0" smtClean="0"/>
          </a:p>
          <a:p>
            <a:endParaRPr lang="en-US" altLang="zh-CN" dirty="0"/>
          </a:p>
          <a:p>
            <a:endParaRPr lang="en-US" altLang="zh-CN" dirty="0" smtClean="0"/>
          </a:p>
          <a:p>
            <a:endParaRPr lang="en-US" altLang="zh-CN" dirty="0"/>
          </a:p>
          <a:p>
            <a:endParaRPr lang="en-US" altLang="zh-CN" dirty="0" smtClean="0"/>
          </a:p>
          <a:p>
            <a:r>
              <a:rPr lang="en-US" altLang="zh-CN" dirty="0"/>
              <a:t>float</a:t>
            </a:r>
            <a:r>
              <a:rPr lang="zh-CN" altLang="zh-CN" dirty="0"/>
              <a:t>的好处是，如果宽度太小，放不下两个元素，后面的元素会自动滚动到前面元素的下方，不会在水平方向</a:t>
            </a:r>
            <a:r>
              <a:rPr lang="en-US" altLang="zh-CN" dirty="0"/>
              <a:t>overflow</a:t>
            </a:r>
            <a:r>
              <a:rPr lang="zh-CN" altLang="zh-CN" dirty="0"/>
              <a:t>（溢出），避免了水平滚动条的</a:t>
            </a:r>
            <a:r>
              <a:rPr lang="zh-CN" altLang="zh-CN" dirty="0" smtClean="0"/>
              <a:t>出现</a:t>
            </a:r>
            <a:r>
              <a:rPr lang="zh-CN" altLang="en-US" dirty="0" smtClean="0"/>
              <a:t>。</a:t>
            </a:r>
            <a:endParaRPr lang="en-US" altLang="zh-CN" dirty="0" smtClean="0"/>
          </a:p>
          <a:p>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63</a:t>
            </a:fld>
            <a:endParaRPr lang="en-US" altLang="zh-CN"/>
          </a:p>
        </p:txBody>
      </p:sp>
      <p:sp>
        <p:nvSpPr>
          <p:cNvPr id="6" name="文本占位符 5"/>
          <p:cNvSpPr>
            <a:spLocks noGrp="1"/>
          </p:cNvSpPr>
          <p:nvPr>
            <p:ph type="body" sz="quarter" idx="13"/>
          </p:nvPr>
        </p:nvSpPr>
        <p:spPr/>
        <p:txBody>
          <a:bodyPr/>
          <a:lstStyle/>
          <a:p>
            <a:r>
              <a:rPr lang="en-US" altLang="zh-CN" dirty="0" smtClean="0"/>
              <a:t>4.6</a:t>
            </a:r>
            <a:r>
              <a:rPr lang="zh-CN" altLang="en-US" dirty="0" smtClean="0"/>
              <a:t>流动布局</a:t>
            </a:r>
            <a:endParaRPr lang="zh-CN" altLang="en-US" dirty="0"/>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333" y="2353444"/>
            <a:ext cx="5333333" cy="1104762"/>
          </a:xfrm>
          <a:prstGeom prst="rect">
            <a:avLst/>
          </a:prstGeom>
        </p:spPr>
      </p:pic>
    </p:spTree>
    <p:extLst>
      <p:ext uri="{BB962C8B-B14F-4D97-AF65-F5344CB8AC3E}">
        <p14:creationId xmlns:p14="http://schemas.microsoft.com/office/powerpoint/2010/main" val="95785158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zh-CN" altLang="en-US" dirty="0"/>
              <a:t>“自适应网页设计”的核心，就是</a:t>
            </a:r>
            <a:r>
              <a:rPr lang="en-US" altLang="zh-CN" dirty="0"/>
              <a:t>CSS3</a:t>
            </a:r>
            <a:r>
              <a:rPr lang="zh-CN" altLang="en-US" dirty="0"/>
              <a:t>引入的</a:t>
            </a:r>
            <a:r>
              <a:rPr lang="en-US" altLang="zh-CN" dirty="0"/>
              <a:t>Media Query</a:t>
            </a:r>
            <a:r>
              <a:rPr lang="zh-CN" altLang="en-US" dirty="0"/>
              <a:t>模块，其自动探测屏幕宽度，然后加载相应的</a:t>
            </a:r>
            <a:r>
              <a:rPr lang="en-US" altLang="zh-CN" dirty="0"/>
              <a:t>CSS</a:t>
            </a:r>
            <a:r>
              <a:rPr lang="zh-CN" altLang="en-US" dirty="0"/>
              <a:t>文件</a:t>
            </a:r>
            <a:r>
              <a:rPr lang="zh-CN" altLang="en-US" dirty="0" smtClean="0"/>
              <a:t>。</a:t>
            </a:r>
            <a:endParaRPr lang="en-US" altLang="zh-CN" dirty="0" smtClean="0"/>
          </a:p>
          <a:p>
            <a:r>
              <a:rPr lang="zh-CN" altLang="zh-CN" dirty="0" smtClean="0"/>
              <a:t>如果</a:t>
            </a:r>
            <a:r>
              <a:rPr lang="zh-CN" altLang="zh-CN" dirty="0"/>
              <a:t>屏幕宽度小于</a:t>
            </a:r>
            <a:r>
              <a:rPr lang="en-US" altLang="zh-CN" dirty="0"/>
              <a:t>400</a:t>
            </a:r>
            <a:r>
              <a:rPr lang="zh-CN" altLang="zh-CN" dirty="0"/>
              <a:t>像素（</a:t>
            </a:r>
            <a:r>
              <a:rPr lang="en-US" altLang="zh-CN" dirty="0"/>
              <a:t>max-device-width: 400px</a:t>
            </a:r>
            <a:r>
              <a:rPr lang="zh-CN" altLang="zh-CN" dirty="0"/>
              <a:t>），就加载</a:t>
            </a:r>
            <a:r>
              <a:rPr lang="en-US" altLang="zh-CN" dirty="0"/>
              <a:t>tinyScreen.css</a:t>
            </a:r>
            <a:r>
              <a:rPr lang="zh-CN" altLang="zh-CN" dirty="0" smtClean="0"/>
              <a:t>文件</a:t>
            </a:r>
            <a:r>
              <a:rPr lang="zh-CN" altLang="en-US" dirty="0" smtClean="0"/>
              <a:t>，代码如下：</a:t>
            </a:r>
            <a:endParaRPr lang="en-US" altLang="zh-CN" dirty="0" smtClean="0"/>
          </a:p>
          <a:p>
            <a:endParaRPr lang="en-US" altLang="zh-CN" dirty="0" smtClean="0"/>
          </a:p>
          <a:p>
            <a:r>
              <a:rPr lang="zh-CN" altLang="en-US" dirty="0"/>
              <a:t>如果屏幕宽度在</a:t>
            </a:r>
            <a:r>
              <a:rPr lang="en-US" altLang="zh-CN" dirty="0"/>
              <a:t>400</a:t>
            </a:r>
            <a:r>
              <a:rPr lang="zh-CN" altLang="en-US" dirty="0"/>
              <a:t>像素到</a:t>
            </a:r>
            <a:r>
              <a:rPr lang="en-US" altLang="zh-CN" dirty="0"/>
              <a:t>600</a:t>
            </a:r>
            <a:r>
              <a:rPr lang="zh-CN" altLang="en-US" dirty="0"/>
              <a:t>像素之间，则加载</a:t>
            </a:r>
            <a:r>
              <a:rPr lang="en-US" altLang="zh-CN" dirty="0"/>
              <a:t>smallScreen.css</a:t>
            </a:r>
            <a:r>
              <a:rPr lang="zh-CN" altLang="en-US" dirty="0" smtClean="0"/>
              <a:t>文件</a:t>
            </a:r>
            <a:r>
              <a:rPr lang="zh-CN" altLang="en-US" dirty="0"/>
              <a:t>，代码如下</a:t>
            </a:r>
            <a:r>
              <a:rPr lang="zh-CN" altLang="en-US" dirty="0" smtClean="0"/>
              <a:t>：</a:t>
            </a:r>
            <a:endParaRPr lang="en-US" altLang="zh-CN" dirty="0" smtClean="0"/>
          </a:p>
          <a:p>
            <a:endParaRPr lang="en-US" altLang="zh-CN" dirty="0"/>
          </a:p>
          <a:p>
            <a:r>
              <a:rPr lang="zh-CN" altLang="zh-CN" dirty="0"/>
              <a:t>除了用</a:t>
            </a:r>
            <a:r>
              <a:rPr lang="en-US" altLang="zh-CN" dirty="0"/>
              <a:t>html</a:t>
            </a:r>
            <a:r>
              <a:rPr lang="zh-CN" altLang="zh-CN" dirty="0"/>
              <a:t>标签加载</a:t>
            </a:r>
            <a:r>
              <a:rPr lang="en-US" altLang="zh-CN" dirty="0"/>
              <a:t>CSS</a:t>
            </a:r>
            <a:r>
              <a:rPr lang="zh-CN" altLang="zh-CN" dirty="0"/>
              <a:t>文件，还可以在现有</a:t>
            </a:r>
            <a:r>
              <a:rPr lang="en-US" altLang="zh-CN" dirty="0"/>
              <a:t>CSS</a:t>
            </a:r>
            <a:r>
              <a:rPr lang="zh-CN" altLang="zh-CN" dirty="0"/>
              <a:t>文件中</a:t>
            </a:r>
            <a:r>
              <a:rPr lang="zh-CN" altLang="zh-CN" dirty="0" smtClean="0"/>
              <a:t>加载</a:t>
            </a:r>
            <a:r>
              <a:rPr lang="zh-CN" altLang="en-US" dirty="0" smtClean="0"/>
              <a:t>：</a:t>
            </a:r>
            <a:endParaRPr lang="en-US" altLang="zh-CN" dirty="0"/>
          </a:p>
          <a:p>
            <a:endParaRPr lang="en-US" altLang="zh-CN" dirty="0" smtClean="0"/>
          </a:p>
          <a:p>
            <a:pPr marL="0" indent="0">
              <a:buNone/>
            </a:pPr>
            <a:endParaRPr lang="zh-CN" altLang="zh-CN" dirty="0"/>
          </a:p>
          <a:p>
            <a:pPr marL="0" indent="0">
              <a:buNone/>
            </a:pPr>
            <a:endParaRPr lang="en-US" altLang="zh-CN" dirty="0" smtClean="0"/>
          </a:p>
          <a:p>
            <a:endParaRPr lang="en-US" altLang="zh-CN" dirty="0"/>
          </a:p>
          <a:p>
            <a:endParaRPr lang="en-US" altLang="zh-CN" dirty="0" smtClean="0"/>
          </a:p>
          <a:p>
            <a:endParaRPr lang="en-US" altLang="zh-CN" dirty="0"/>
          </a:p>
          <a:p>
            <a:pPr marL="0" indent="0">
              <a:buNone/>
            </a:pPr>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64</a:t>
            </a:fld>
            <a:endParaRPr lang="en-US" altLang="zh-CN"/>
          </a:p>
        </p:txBody>
      </p:sp>
      <p:sp>
        <p:nvSpPr>
          <p:cNvPr id="6" name="文本占位符 5"/>
          <p:cNvSpPr>
            <a:spLocks noGrp="1"/>
          </p:cNvSpPr>
          <p:nvPr>
            <p:ph type="body" sz="quarter" idx="13"/>
          </p:nvPr>
        </p:nvSpPr>
        <p:spPr/>
        <p:txBody>
          <a:bodyPr/>
          <a:lstStyle/>
          <a:p>
            <a:r>
              <a:rPr lang="en-US" altLang="zh-CN" dirty="0" smtClean="0"/>
              <a:t>4.7</a:t>
            </a:r>
            <a:r>
              <a:rPr lang="zh-CN" altLang="en-US" dirty="0" smtClean="0"/>
              <a:t>选择加载</a:t>
            </a:r>
            <a:r>
              <a:rPr lang="en-US" altLang="zh-CN" dirty="0" smtClean="0"/>
              <a:t>CSS</a:t>
            </a:r>
            <a:endParaRPr lang="zh-CN" altLang="en-US"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334" y="2974103"/>
            <a:ext cx="5333333" cy="171429"/>
          </a:xfrm>
          <a:prstGeom prst="rect">
            <a:avLst/>
          </a:prstGeom>
        </p:spPr>
      </p:pic>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334" y="4064906"/>
            <a:ext cx="5333333" cy="304762"/>
          </a:xfrm>
          <a:prstGeom prst="rect">
            <a:avLst/>
          </a:prstGeom>
        </p:spPr>
      </p:pic>
      <p:pic>
        <p:nvPicPr>
          <p:cNvPr id="9" name="图片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5334" y="4846311"/>
            <a:ext cx="5333333" cy="171429"/>
          </a:xfrm>
          <a:prstGeom prst="rect">
            <a:avLst/>
          </a:prstGeom>
        </p:spPr>
      </p:pic>
    </p:spTree>
    <p:extLst>
      <p:ext uri="{BB962C8B-B14F-4D97-AF65-F5344CB8AC3E}">
        <p14:creationId xmlns:p14="http://schemas.microsoft.com/office/powerpoint/2010/main" val="13388646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zh-CN" altLang="en-US" dirty="0"/>
              <a:t>同一个</a:t>
            </a:r>
            <a:r>
              <a:rPr lang="en-US" altLang="zh-CN" dirty="0"/>
              <a:t>CSS</a:t>
            </a:r>
            <a:r>
              <a:rPr lang="zh-CN" altLang="en-US" dirty="0"/>
              <a:t>文件中，也可以根据不同的屏幕分辨率，选择应用不同的</a:t>
            </a:r>
            <a:r>
              <a:rPr lang="en-US" altLang="zh-CN" dirty="0"/>
              <a:t>CSS</a:t>
            </a:r>
            <a:r>
              <a:rPr lang="zh-CN" altLang="en-US" dirty="0"/>
              <a:t>规则</a:t>
            </a:r>
            <a:r>
              <a:rPr lang="zh-CN" altLang="en-US" dirty="0" smtClean="0"/>
              <a:t>。</a:t>
            </a:r>
            <a:endParaRPr lang="en-US" altLang="zh-CN" dirty="0" smtClean="0"/>
          </a:p>
          <a:p>
            <a:endParaRPr lang="en-US" altLang="zh-CN" dirty="0"/>
          </a:p>
          <a:p>
            <a:endParaRPr lang="en-US" altLang="zh-CN" dirty="0" smtClean="0"/>
          </a:p>
          <a:p>
            <a:endParaRPr lang="en-US" altLang="zh-CN" dirty="0"/>
          </a:p>
          <a:p>
            <a:r>
              <a:rPr lang="zh-CN" altLang="en-US" dirty="0"/>
              <a:t>如果屏幕宽度小于</a:t>
            </a:r>
            <a:r>
              <a:rPr lang="en-US" altLang="zh-CN" dirty="0"/>
              <a:t>400</a:t>
            </a:r>
            <a:r>
              <a:rPr lang="zh-CN" altLang="en-US" dirty="0"/>
              <a:t>像素，则</a:t>
            </a:r>
            <a:r>
              <a:rPr lang="en-US" altLang="zh-CN" dirty="0"/>
              <a:t>column</a:t>
            </a:r>
            <a:r>
              <a:rPr lang="zh-CN" altLang="en-US" dirty="0"/>
              <a:t>块取消浮动（</a:t>
            </a:r>
            <a:r>
              <a:rPr lang="en-US" altLang="zh-CN" dirty="0" err="1"/>
              <a:t>float:none</a:t>
            </a:r>
            <a:r>
              <a:rPr lang="zh-CN" altLang="en-US" dirty="0"/>
              <a:t>）、宽度自动调节（</a:t>
            </a:r>
            <a:r>
              <a:rPr lang="en-US" altLang="zh-CN" dirty="0" err="1"/>
              <a:t>width:auto</a:t>
            </a:r>
            <a:r>
              <a:rPr lang="zh-CN" altLang="en-US" dirty="0"/>
              <a:t>）、</a:t>
            </a:r>
            <a:r>
              <a:rPr lang="en-US" altLang="zh-CN" dirty="0"/>
              <a:t>sidebar</a:t>
            </a:r>
            <a:r>
              <a:rPr lang="zh-CN" altLang="en-US" dirty="0"/>
              <a:t>块不显示（</a:t>
            </a:r>
            <a:r>
              <a:rPr lang="en-US" altLang="zh-CN" dirty="0" err="1"/>
              <a:t>display:none</a:t>
            </a:r>
            <a:r>
              <a:rPr lang="zh-CN" altLang="en-US" dirty="0" smtClean="0"/>
              <a:t>）。</a:t>
            </a:r>
            <a:endParaRPr lang="en-US" altLang="zh-CN" dirty="0" smtClean="0"/>
          </a:p>
          <a:p>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65</a:t>
            </a:fld>
            <a:endParaRPr lang="en-US" altLang="zh-CN"/>
          </a:p>
        </p:txBody>
      </p:sp>
      <p:sp>
        <p:nvSpPr>
          <p:cNvPr id="6" name="文本占位符 5"/>
          <p:cNvSpPr>
            <a:spLocks noGrp="1"/>
          </p:cNvSpPr>
          <p:nvPr>
            <p:ph type="body" sz="quarter" idx="13"/>
          </p:nvPr>
        </p:nvSpPr>
        <p:spPr/>
        <p:txBody>
          <a:bodyPr/>
          <a:lstStyle/>
          <a:p>
            <a:r>
              <a:rPr lang="en-US" altLang="zh-CN" dirty="0" smtClean="0"/>
              <a:t>4.8 CSS</a:t>
            </a:r>
            <a:r>
              <a:rPr lang="zh-CN" altLang="en-US" dirty="0"/>
              <a:t>的</a:t>
            </a:r>
            <a:r>
              <a:rPr lang="en-US" altLang="zh-CN" dirty="0"/>
              <a:t>@media</a:t>
            </a:r>
            <a:r>
              <a:rPr lang="zh-CN" altLang="en-US" dirty="0"/>
              <a:t>规则</a:t>
            </a: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333" y="2146257"/>
            <a:ext cx="5333333" cy="1104762"/>
          </a:xfrm>
          <a:prstGeom prst="rect">
            <a:avLst/>
          </a:prstGeom>
        </p:spPr>
      </p:pic>
    </p:spTree>
    <p:extLst>
      <p:ext uri="{BB962C8B-B14F-4D97-AF65-F5344CB8AC3E}">
        <p14:creationId xmlns:p14="http://schemas.microsoft.com/office/powerpoint/2010/main" val="183139697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zh-CN" altLang="en-US" dirty="0" smtClean="0"/>
              <a:t>自适应布局</a:t>
            </a:r>
            <a:endParaRPr lang="zh-CN" altLang="en-US" dirty="0"/>
          </a:p>
        </p:txBody>
      </p:sp>
      <p:sp>
        <p:nvSpPr>
          <p:cNvPr id="3" name="内容占位符 2"/>
          <p:cNvSpPr>
            <a:spLocks noGrp="1"/>
          </p:cNvSpPr>
          <p:nvPr>
            <p:ph idx="1"/>
          </p:nvPr>
        </p:nvSpPr>
        <p:spPr/>
        <p:txBody>
          <a:bodyPr/>
          <a:lstStyle/>
          <a:p>
            <a:r>
              <a:rPr lang="zh-CN" altLang="en-US" dirty="0"/>
              <a:t>除了布局和文本，“自适应网页设计”还必须实现图片的自动缩放，这只要一行</a:t>
            </a:r>
            <a:r>
              <a:rPr lang="en-US" altLang="zh-CN" dirty="0"/>
              <a:t>CSS</a:t>
            </a:r>
            <a:r>
              <a:rPr lang="zh-CN" altLang="en-US" dirty="0"/>
              <a:t>代码</a:t>
            </a:r>
            <a:r>
              <a:rPr lang="zh-CN" altLang="en-US" dirty="0" smtClean="0"/>
              <a:t>：</a:t>
            </a:r>
            <a:endParaRPr lang="en-US" altLang="zh-CN" dirty="0" smtClean="0"/>
          </a:p>
          <a:p>
            <a:endParaRPr lang="en-US" altLang="zh-CN" dirty="0"/>
          </a:p>
          <a:p>
            <a:r>
              <a:rPr lang="zh-CN" altLang="en-US" dirty="0" smtClean="0"/>
              <a:t>由于老版本的</a:t>
            </a:r>
            <a:r>
              <a:rPr lang="en-US" altLang="zh-CN" dirty="0" smtClean="0"/>
              <a:t>IE</a:t>
            </a:r>
            <a:r>
              <a:rPr lang="zh-CN" altLang="en-US" dirty="0" smtClean="0"/>
              <a:t>不支持</a:t>
            </a:r>
            <a:r>
              <a:rPr lang="en-US" altLang="zh-CN" dirty="0" smtClean="0"/>
              <a:t>max-width，</a:t>
            </a:r>
            <a:r>
              <a:rPr lang="zh-CN" altLang="en-US" dirty="0" smtClean="0"/>
              <a:t>所以需要写成：</a:t>
            </a:r>
            <a:endParaRPr lang="en-US" altLang="zh-CN" dirty="0" smtClean="0"/>
          </a:p>
          <a:p>
            <a:endParaRPr lang="en-US" altLang="zh-CN" dirty="0"/>
          </a:p>
          <a:p>
            <a:r>
              <a:rPr lang="zh-CN" altLang="en-US" dirty="0" smtClean="0"/>
              <a:t>此外</a:t>
            </a:r>
            <a:r>
              <a:rPr lang="en-US" altLang="zh-CN" dirty="0" smtClean="0"/>
              <a:t>windows</a:t>
            </a:r>
            <a:r>
              <a:rPr lang="zh-CN" altLang="en-US" dirty="0" smtClean="0"/>
              <a:t>平台缩放图片时，可能会出现失真现象，这是可以使用</a:t>
            </a:r>
            <a:r>
              <a:rPr lang="en-US" altLang="zh-CN" dirty="0" smtClean="0"/>
              <a:t>IE</a:t>
            </a:r>
            <a:r>
              <a:rPr lang="zh-CN" altLang="en-US" dirty="0" smtClean="0"/>
              <a:t>的</a:t>
            </a:r>
            <a:r>
              <a:rPr lang="zh-CN" altLang="en-US" dirty="0"/>
              <a:t>专用命令，</a:t>
            </a:r>
            <a:r>
              <a:rPr lang="zh-CN" altLang="en-US" dirty="0" smtClean="0"/>
              <a:t>或者</a:t>
            </a:r>
            <a:r>
              <a:rPr lang="en-US" altLang="zh-CN" dirty="0" smtClean="0"/>
              <a:t>Ethan </a:t>
            </a:r>
            <a:r>
              <a:rPr lang="en-US" altLang="zh-CN" dirty="0" err="1"/>
              <a:t>Marcotte</a:t>
            </a:r>
            <a:r>
              <a:rPr lang="zh-CN" altLang="en-US" dirty="0"/>
              <a:t>的</a:t>
            </a:r>
            <a:r>
              <a:rPr lang="en-US" altLang="zh-CN" dirty="0" smtClean="0"/>
              <a:t>imgSizer.js：</a:t>
            </a:r>
          </a:p>
          <a:p>
            <a:endParaRPr lang="en-US" altLang="zh-CN" dirty="0" smtClean="0"/>
          </a:p>
          <a:p>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66</a:t>
            </a:fld>
            <a:endParaRPr lang="en-US" altLang="zh-CN"/>
          </a:p>
        </p:txBody>
      </p:sp>
      <p:sp>
        <p:nvSpPr>
          <p:cNvPr id="6" name="文本占位符 5"/>
          <p:cNvSpPr>
            <a:spLocks noGrp="1"/>
          </p:cNvSpPr>
          <p:nvPr>
            <p:ph type="body" sz="quarter" idx="13"/>
          </p:nvPr>
        </p:nvSpPr>
        <p:spPr/>
        <p:txBody>
          <a:bodyPr/>
          <a:lstStyle/>
          <a:p>
            <a:r>
              <a:rPr lang="en-US" altLang="zh-CN" dirty="0" smtClean="0"/>
              <a:t>4.9 </a:t>
            </a:r>
            <a:r>
              <a:rPr lang="zh-CN" altLang="en-US" dirty="0" smtClean="0"/>
              <a:t>图片</a:t>
            </a:r>
            <a:r>
              <a:rPr lang="zh-CN" altLang="en-US" dirty="0"/>
              <a:t>的自适应</a:t>
            </a: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333" y="2137420"/>
            <a:ext cx="5333333" cy="438095"/>
          </a:xfrm>
          <a:prstGeom prst="rect">
            <a:avLst/>
          </a:prstGeom>
        </p:spPr>
      </p:pic>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87424" y="2922289"/>
            <a:ext cx="5333333" cy="438095"/>
          </a:xfrm>
          <a:prstGeom prst="rect">
            <a:avLst/>
          </a:prstGeom>
        </p:spPr>
      </p:pic>
      <p:pic>
        <p:nvPicPr>
          <p:cNvPr id="9" name="图片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63183" y="4238608"/>
            <a:ext cx="1857143" cy="409524"/>
          </a:xfrm>
          <a:prstGeom prst="rect">
            <a:avLst/>
          </a:prstGeom>
        </p:spPr>
      </p:pic>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36404" y="4171941"/>
            <a:ext cx="3695238" cy="542857"/>
          </a:xfrm>
          <a:prstGeom prst="rect">
            <a:avLst/>
          </a:prstGeom>
        </p:spPr>
      </p:pic>
    </p:spTree>
    <p:extLst>
      <p:ext uri="{BB962C8B-B14F-4D97-AF65-F5344CB8AC3E}">
        <p14:creationId xmlns:p14="http://schemas.microsoft.com/office/powerpoint/2010/main" val="41665325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67</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12-22</a:t>
            </a:r>
            <a:r>
              <a:rPr lang="zh-CN" altLang="en-US" sz="1400" dirty="0" smtClean="0">
                <a:solidFill>
                  <a:srgbClr val="0070C0"/>
                </a:solidFill>
                <a:latin typeface="幼圆" panose="02010509060101010101" pitchFamily="49" charset="-122"/>
                <a:ea typeface="幼圆" panose="02010509060101010101" pitchFamily="49" charset="-122"/>
              </a:rPr>
              <a:t>：自适应布局</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68201008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a:t>
            </a:r>
            <a:r>
              <a:rPr lang="zh-CN" altLang="zh-CN" dirty="0"/>
              <a:t>案例：网页布局</a:t>
            </a:r>
            <a:endParaRPr lang="zh-CN" altLang="en-US" dirty="0"/>
          </a:p>
        </p:txBody>
      </p:sp>
      <p:sp>
        <p:nvSpPr>
          <p:cNvPr id="3" name="内容占位符 2"/>
          <p:cNvSpPr>
            <a:spLocks noGrp="1"/>
          </p:cNvSpPr>
          <p:nvPr>
            <p:ph idx="1"/>
          </p:nvPr>
        </p:nvSpPr>
        <p:spPr/>
        <p:txBody>
          <a:bodyPr/>
          <a:lstStyle/>
          <a:p>
            <a:r>
              <a:rPr lang="en-US" altLang="zh-CN" dirty="0"/>
              <a:t>Web</a:t>
            </a:r>
            <a:r>
              <a:rPr lang="zh-CN" altLang="zh-CN" dirty="0"/>
              <a:t>前端开发并不仅仅是代码层面的编写，还需要对页面内容进行合理的编排，用更好的方式呈现页面内容</a:t>
            </a:r>
            <a:r>
              <a:rPr lang="zh-CN" altLang="zh-CN" dirty="0" smtClean="0"/>
              <a:t>。</a:t>
            </a:r>
            <a:endParaRPr lang="en-US" altLang="zh-CN" dirty="0" smtClean="0"/>
          </a:p>
          <a:p>
            <a:r>
              <a:rPr lang="zh-CN" altLang="zh-CN" dirty="0"/>
              <a:t>综合使用五种布局方式，对一个完整的网页进行布局，了解网页的结构与信息展示方式。</a:t>
            </a:r>
          </a:p>
          <a:p>
            <a:endParaRPr lang="en-US" altLang="zh-CN" dirty="0">
              <a:solidFill>
                <a:srgbClr val="FF0000"/>
              </a:solidFill>
            </a:endParaRPr>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68</a:t>
            </a:fld>
            <a:endParaRPr lang="en-US" altLang="zh-CN"/>
          </a:p>
        </p:txBody>
      </p:sp>
      <p:sp>
        <p:nvSpPr>
          <p:cNvPr id="6" name="文本占位符 5"/>
          <p:cNvSpPr>
            <a:spLocks noGrp="1"/>
          </p:cNvSpPr>
          <p:nvPr>
            <p:ph type="body" sz="quarter" idx="13"/>
          </p:nvPr>
        </p:nvSpPr>
        <p:spPr/>
        <p:txBody>
          <a:bodyPr/>
          <a:lstStyle/>
          <a:p>
            <a:endParaRPr lang="zh-CN" altLang="en-US" dirty="0"/>
          </a:p>
        </p:txBody>
      </p:sp>
    </p:spTree>
    <p:extLst>
      <p:ext uri="{BB962C8B-B14F-4D97-AF65-F5344CB8AC3E}">
        <p14:creationId xmlns:p14="http://schemas.microsoft.com/office/powerpoint/2010/main" val="58786715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4CFC9BE4-E471-4970-8F53-124C4E909054}" type="slidenum">
              <a:rPr lang="zh-CN" altLang="en-US" smtClean="0"/>
              <a:pPr/>
              <a:t>69</a:t>
            </a:fld>
            <a:endParaRPr lang="en-US" altLang="zh-CN"/>
          </a:p>
        </p:txBody>
      </p:sp>
      <p:pic>
        <p:nvPicPr>
          <p:cNvPr id="7" name="图片 6"/>
          <p:cNvPicPr>
            <a:picLocks noChangeAspect="1"/>
          </p:cNvPicPr>
          <p:nvPr/>
        </p:nvPicPr>
        <p:blipFill>
          <a:blip r:embed="rId3"/>
          <a:stretch>
            <a:fillRect/>
          </a:stretch>
        </p:blipFill>
        <p:spPr>
          <a:xfrm>
            <a:off x="1151336" y="1070803"/>
            <a:ext cx="2880320" cy="1042167"/>
          </a:xfrm>
          <a:prstGeom prst="rect">
            <a:avLst/>
          </a:prstGeom>
        </p:spPr>
      </p:pic>
      <p:sp>
        <p:nvSpPr>
          <p:cNvPr id="8" name="文本框 7"/>
          <p:cNvSpPr txBox="1"/>
          <p:nvPr/>
        </p:nvSpPr>
        <p:spPr>
          <a:xfrm>
            <a:off x="1187624" y="2065412"/>
            <a:ext cx="6696744" cy="846386"/>
          </a:xfrm>
          <a:prstGeom prst="rect">
            <a:avLst/>
          </a:prstGeom>
          <a:noFill/>
        </p:spPr>
        <p:txBody>
          <a:bodyPr wrap="square" rtlCol="0">
            <a:spAutoFit/>
          </a:bodyPr>
          <a:lstStyle/>
          <a:p>
            <a:pPr>
              <a:lnSpc>
                <a:spcPct val="150000"/>
              </a:lnSpc>
            </a:pPr>
            <a:r>
              <a:rPr lang="zh-CN" altLang="en-US" sz="2000" dirty="0" smtClean="0">
                <a:solidFill>
                  <a:srgbClr val="FF0000"/>
                </a:solidFill>
                <a:latin typeface="幼圆" panose="02010509060101010101" pitchFamily="49" charset="-122"/>
                <a:ea typeface="幼圆" panose="02010509060101010101" pitchFamily="49" charset="-122"/>
              </a:rPr>
              <a:t>现场演示：</a:t>
            </a:r>
            <a:endParaRPr lang="en-US" altLang="zh-CN" sz="2000" dirty="0" smtClean="0">
              <a:solidFill>
                <a:srgbClr val="FF0000"/>
              </a:solidFill>
              <a:latin typeface="幼圆" panose="02010509060101010101" pitchFamily="49" charset="-122"/>
              <a:ea typeface="幼圆" panose="02010509060101010101" pitchFamily="49" charset="-122"/>
            </a:endParaRPr>
          </a:p>
          <a:p>
            <a:pPr indent="180000">
              <a:spcBef>
                <a:spcPts val="600"/>
              </a:spcBef>
              <a:buClr>
                <a:srgbClr val="0070C0"/>
              </a:buClr>
              <a:buFont typeface="Wingdings" panose="05000000000000000000" pitchFamily="2" charset="2"/>
              <a:buChar char="n"/>
            </a:pPr>
            <a:r>
              <a:rPr lang="zh-CN" altLang="en-US" sz="1400" dirty="0" smtClean="0">
                <a:solidFill>
                  <a:srgbClr val="0070C0"/>
                </a:solidFill>
                <a:latin typeface="幼圆" panose="02010509060101010101" pitchFamily="49" charset="-122"/>
                <a:ea typeface="幼圆" panose="02010509060101010101" pitchFamily="49" charset="-122"/>
              </a:rPr>
              <a:t>案例</a:t>
            </a:r>
            <a:r>
              <a:rPr lang="en-US" altLang="zh-CN" sz="1400" dirty="0" smtClean="0">
                <a:solidFill>
                  <a:srgbClr val="0070C0"/>
                </a:solidFill>
                <a:latin typeface="幼圆" panose="02010509060101010101" pitchFamily="49" charset="-122"/>
                <a:ea typeface="幼圆" panose="02010509060101010101" pitchFamily="49" charset="-122"/>
              </a:rPr>
              <a:t>12-23</a:t>
            </a:r>
            <a:r>
              <a:rPr lang="zh-CN" altLang="en-US" sz="1400" dirty="0" smtClean="0">
                <a:solidFill>
                  <a:srgbClr val="0070C0"/>
                </a:solidFill>
                <a:latin typeface="幼圆" panose="02010509060101010101" pitchFamily="49" charset="-122"/>
                <a:ea typeface="幼圆" panose="02010509060101010101" pitchFamily="49" charset="-122"/>
              </a:rPr>
              <a:t>：</a:t>
            </a:r>
            <a:r>
              <a:rPr lang="zh-CN" altLang="en-US" sz="1400" dirty="0">
                <a:solidFill>
                  <a:srgbClr val="0070C0"/>
                </a:solidFill>
                <a:latin typeface="幼圆" panose="02010509060101010101" pitchFamily="49" charset="-122"/>
                <a:ea typeface="幼圆" panose="02010509060101010101" pitchFamily="49" charset="-122"/>
              </a:rPr>
              <a:t>网页布局</a:t>
            </a:r>
            <a:endParaRPr lang="en-US" altLang="zh-CN" sz="1400" dirty="0" smtClean="0">
              <a:solidFill>
                <a:srgbClr val="0070C0"/>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1706019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smtClean="0"/>
              <a:t>具体语法：</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7</a:t>
            </a:fld>
            <a:endParaRPr lang="en-US" altLang="zh-CN"/>
          </a:p>
        </p:txBody>
      </p:sp>
      <p:sp>
        <p:nvSpPr>
          <p:cNvPr id="6" name="文本占位符 5"/>
          <p:cNvSpPr>
            <a:spLocks noGrp="1"/>
          </p:cNvSpPr>
          <p:nvPr>
            <p:ph type="body" sz="quarter" idx="13"/>
          </p:nvPr>
        </p:nvSpPr>
        <p:spPr/>
        <p:txBody>
          <a:bodyPr/>
          <a:lstStyle/>
          <a:p>
            <a:r>
              <a:rPr lang="en-US" altLang="zh-CN" dirty="0" smtClean="0"/>
              <a:t>1.2</a:t>
            </a:r>
            <a:r>
              <a:rPr lang="zh-CN" altLang="en-US" dirty="0" smtClean="0"/>
              <a:t>外边</a:t>
            </a:r>
            <a:r>
              <a:rPr lang="zh-CN" altLang="en-US" dirty="0"/>
              <a:t>距与内边距</a:t>
            </a: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6285" y="1983208"/>
            <a:ext cx="4771429" cy="2476190"/>
          </a:xfrm>
          <a:prstGeom prst="rect">
            <a:avLst/>
          </a:prstGeom>
        </p:spPr>
      </p:pic>
    </p:spTree>
    <p:extLst>
      <p:ext uri="{BB962C8B-B14F-4D97-AF65-F5344CB8AC3E}">
        <p14:creationId xmlns:p14="http://schemas.microsoft.com/office/powerpoint/2010/main" val="108769903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7FBC5C-99E3-455F-B584-6EADE1693D9E}" type="slidenum">
              <a:rPr lang="zh-CN" altLang="en-US" smtClean="0"/>
              <a:pPr/>
              <a:t>70</a:t>
            </a:fld>
            <a:endParaRPr lang="en-US" altLang="zh-CN"/>
          </a:p>
        </p:txBody>
      </p:sp>
      <p:sp>
        <p:nvSpPr>
          <p:cNvPr id="14" name="标题 13"/>
          <p:cNvSpPr>
            <a:spLocks noGrp="1"/>
          </p:cNvSpPr>
          <p:nvPr>
            <p:ph type="title" idx="4294967295"/>
          </p:nvPr>
        </p:nvSpPr>
        <p:spPr>
          <a:xfrm>
            <a:off x="5436096" y="3145532"/>
            <a:ext cx="2232248" cy="473075"/>
          </a:xfrm>
        </p:spPr>
        <p:txBody>
          <a:bodyPr/>
          <a:lstStyle/>
          <a:p>
            <a:pPr algn="r"/>
            <a:r>
              <a:rPr lang="en-US" altLang="zh-CN" sz="1800" dirty="0" smtClean="0">
                <a:solidFill>
                  <a:schemeClr val="tx1"/>
                </a:solidFill>
                <a:latin typeface="Kozuka Gothic Pr6N EL" panose="020B0200000000000000" pitchFamily="34" charset="-128"/>
                <a:ea typeface="Kozuka Gothic Pr6N EL" panose="020B0200000000000000" pitchFamily="34" charset="-128"/>
              </a:rPr>
              <a:t>Thanks</a:t>
            </a:r>
            <a:r>
              <a:rPr lang="en-US" altLang="zh-CN" sz="1800" dirty="0">
                <a:solidFill>
                  <a:schemeClr val="tx1"/>
                </a:solidFill>
                <a:latin typeface="Kozuka Gothic Pr6N EL" panose="020B0200000000000000" pitchFamily="34" charset="-128"/>
                <a:ea typeface="Kozuka Gothic Pr6N EL" panose="020B0200000000000000" pitchFamily="34" charset="-128"/>
              </a:rPr>
              <a:t>.</a:t>
            </a:r>
            <a:endParaRPr lang="zh-CN" altLang="en-US" sz="1800" dirty="0">
              <a:solidFill>
                <a:schemeClr val="tx1"/>
              </a:solidFill>
              <a:latin typeface="Kozuka Gothic Pr6N EL" panose="020B0200000000000000" pitchFamily="34" charset="-128"/>
              <a:ea typeface="Kozuka Gothic Pr6N EL" panose="020B0200000000000000" pitchFamily="34" charset="-128"/>
            </a:endParaRPr>
          </a:p>
        </p:txBody>
      </p:sp>
    </p:spTree>
    <p:extLst>
      <p:ext uri="{BB962C8B-B14F-4D97-AF65-F5344CB8AC3E}">
        <p14:creationId xmlns:p14="http://schemas.microsoft.com/office/powerpoint/2010/main" val="3908205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行内元素的外边</a:t>
            </a:r>
            <a:r>
              <a:rPr lang="zh-CN" altLang="en-US" dirty="0" smtClean="0"/>
              <a:t>距</a:t>
            </a:r>
            <a:endParaRPr lang="en-US" altLang="zh-CN" dirty="0" smtClean="0"/>
          </a:p>
          <a:p>
            <a:pPr lvl="1"/>
            <a:r>
              <a:rPr lang="zh-CN" altLang="en-US" dirty="0"/>
              <a:t>当行内元素定义外边距时，只能看到左右外边距对布局的影响，但是上下外边距犹如不存在一般，不会对周围元素产生影响</a:t>
            </a:r>
            <a:r>
              <a:rPr lang="zh-CN" altLang="en-US" dirty="0" smtClean="0"/>
              <a:t>。</a:t>
            </a:r>
            <a:endParaRPr lang="en-US" altLang="zh-CN" dirty="0" smtClean="0"/>
          </a:p>
          <a:p>
            <a:r>
              <a:rPr lang="zh-CN" altLang="en-US" dirty="0"/>
              <a:t>块级元素的外边</a:t>
            </a:r>
            <a:r>
              <a:rPr lang="zh-CN" altLang="en-US" dirty="0" smtClean="0"/>
              <a:t>距</a:t>
            </a:r>
            <a:endParaRPr lang="en-US" altLang="zh-CN" dirty="0" smtClean="0"/>
          </a:p>
          <a:p>
            <a:pPr lvl="1"/>
            <a:r>
              <a:rPr lang="zh-CN" altLang="en-US" dirty="0"/>
              <a:t>对于块级元素来说，外边距都能够很好的被解析。可以用“</a:t>
            </a:r>
            <a:r>
              <a:rPr lang="en-US" altLang="zh-CN" dirty="0"/>
              <a:t>display”</a:t>
            </a:r>
            <a:r>
              <a:rPr lang="zh-CN" altLang="en-US" dirty="0" smtClean="0"/>
              <a:t>属性改变</a:t>
            </a:r>
            <a:r>
              <a:rPr lang="zh-CN" altLang="en-US" dirty="0"/>
              <a:t>元素的表现形式来保证元素对外边距的支持。</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8</a:t>
            </a:fld>
            <a:endParaRPr lang="en-US" altLang="zh-CN"/>
          </a:p>
        </p:txBody>
      </p:sp>
      <p:sp>
        <p:nvSpPr>
          <p:cNvPr id="6" name="文本占位符 5"/>
          <p:cNvSpPr>
            <a:spLocks noGrp="1"/>
          </p:cNvSpPr>
          <p:nvPr>
            <p:ph type="body" sz="quarter" idx="13"/>
          </p:nvPr>
        </p:nvSpPr>
        <p:spPr/>
        <p:txBody>
          <a:bodyPr/>
          <a:lstStyle/>
          <a:p>
            <a:r>
              <a:rPr lang="en-US" altLang="zh-CN" dirty="0" smtClean="0"/>
              <a:t>1.2</a:t>
            </a:r>
            <a:r>
              <a:rPr lang="zh-CN" altLang="en-US" dirty="0" smtClean="0"/>
              <a:t>外边</a:t>
            </a:r>
            <a:r>
              <a:rPr lang="zh-CN" altLang="en-US" dirty="0"/>
              <a:t>距与内边距</a:t>
            </a:r>
          </a:p>
        </p:txBody>
      </p:sp>
    </p:spTree>
    <p:extLst>
      <p:ext uri="{BB962C8B-B14F-4D97-AF65-F5344CB8AC3E}">
        <p14:creationId xmlns:p14="http://schemas.microsoft.com/office/powerpoint/2010/main" val="478824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a:t>定位与布局的基本属性</a:t>
            </a:r>
          </a:p>
        </p:txBody>
      </p:sp>
      <p:sp>
        <p:nvSpPr>
          <p:cNvPr id="3" name="内容占位符 2"/>
          <p:cNvSpPr>
            <a:spLocks noGrp="1"/>
          </p:cNvSpPr>
          <p:nvPr>
            <p:ph idx="1"/>
          </p:nvPr>
        </p:nvSpPr>
        <p:spPr/>
        <p:txBody>
          <a:bodyPr/>
          <a:lstStyle/>
          <a:p>
            <a:r>
              <a:rPr lang="zh-CN" altLang="en-US" dirty="0"/>
              <a:t>内边距</a:t>
            </a:r>
            <a:r>
              <a:rPr lang="zh-CN" altLang="en-US" dirty="0" smtClean="0"/>
              <a:t>属性</a:t>
            </a:r>
            <a:endParaRPr lang="en-US" altLang="zh-CN" dirty="0" smtClean="0"/>
          </a:p>
          <a:p>
            <a:pPr lvl="1"/>
            <a:r>
              <a:rPr lang="en-US" altLang="zh-CN" dirty="0"/>
              <a:t>padding</a:t>
            </a:r>
            <a:r>
              <a:rPr lang="zh-CN" altLang="en-US" dirty="0"/>
              <a:t>属性可以设定元素的所有内边距。该属性可以通过</a:t>
            </a:r>
            <a:r>
              <a:rPr lang="en-US" altLang="zh-CN" dirty="0"/>
              <a:t>1-4</a:t>
            </a:r>
            <a:r>
              <a:rPr lang="zh-CN" altLang="en-US" dirty="0"/>
              <a:t>个正负值进行设置，其值可以为像素、百分比等单位，也可从父元素继承外边距</a:t>
            </a:r>
            <a:r>
              <a:rPr lang="zh-CN" altLang="en-US" dirty="0" smtClean="0"/>
              <a:t>。</a:t>
            </a:r>
            <a:endParaRPr lang="en-US" altLang="zh-CN" dirty="0" smtClean="0"/>
          </a:p>
          <a:p>
            <a:pPr lvl="1"/>
            <a:r>
              <a:rPr lang="zh-CN" altLang="zh-CN" dirty="0"/>
              <a:t>可以通过</a:t>
            </a:r>
            <a:r>
              <a:rPr lang="en-US" altLang="zh-CN" dirty="0"/>
              <a:t>padding-top</a:t>
            </a:r>
            <a:r>
              <a:rPr lang="zh-CN" altLang="zh-CN" dirty="0"/>
              <a:t>、</a:t>
            </a:r>
            <a:r>
              <a:rPr lang="en-US" altLang="zh-CN" dirty="0"/>
              <a:t>padding-right</a:t>
            </a:r>
            <a:r>
              <a:rPr lang="zh-CN" altLang="zh-CN" dirty="0"/>
              <a:t>、</a:t>
            </a:r>
            <a:r>
              <a:rPr lang="en-US" altLang="zh-CN" dirty="0"/>
              <a:t>padding-bottom</a:t>
            </a:r>
            <a:r>
              <a:rPr lang="zh-CN" altLang="zh-CN" dirty="0"/>
              <a:t>、</a:t>
            </a:r>
            <a:r>
              <a:rPr lang="en-US" altLang="zh-CN" dirty="0"/>
              <a:t>padding-left</a:t>
            </a:r>
            <a:r>
              <a:rPr lang="zh-CN" altLang="zh-CN" dirty="0"/>
              <a:t>属性分别</a:t>
            </a:r>
            <a:r>
              <a:rPr lang="zh-CN" altLang="zh-CN" dirty="0" smtClean="0"/>
              <a:t>设置</a:t>
            </a:r>
            <a:r>
              <a:rPr lang="zh-CN" altLang="en-US" dirty="0" smtClean="0"/>
              <a:t>。</a:t>
            </a:r>
            <a:endParaRPr lang="zh-CN" altLang="zh-CN" dirty="0"/>
          </a:p>
        </p:txBody>
      </p:sp>
      <p:sp>
        <p:nvSpPr>
          <p:cNvPr id="4" name="灯片编号占位符 3"/>
          <p:cNvSpPr>
            <a:spLocks noGrp="1"/>
          </p:cNvSpPr>
          <p:nvPr>
            <p:ph type="sldNum" sz="quarter" idx="12"/>
          </p:nvPr>
        </p:nvSpPr>
        <p:spPr/>
        <p:txBody>
          <a:bodyPr/>
          <a:lstStyle/>
          <a:p>
            <a:fld id="{4CFC9BE4-E471-4970-8F53-124C4E909054}" type="slidenum">
              <a:rPr lang="zh-CN" altLang="en-US" smtClean="0"/>
              <a:pPr/>
              <a:t>9</a:t>
            </a:fld>
            <a:endParaRPr lang="en-US" altLang="zh-CN"/>
          </a:p>
        </p:txBody>
      </p:sp>
      <p:sp>
        <p:nvSpPr>
          <p:cNvPr id="6" name="文本占位符 5"/>
          <p:cNvSpPr>
            <a:spLocks noGrp="1"/>
          </p:cNvSpPr>
          <p:nvPr>
            <p:ph type="body" sz="quarter" idx="13"/>
          </p:nvPr>
        </p:nvSpPr>
        <p:spPr/>
        <p:txBody>
          <a:bodyPr/>
          <a:lstStyle/>
          <a:p>
            <a:r>
              <a:rPr lang="en-US" altLang="zh-CN" dirty="0" smtClean="0"/>
              <a:t>1.2</a:t>
            </a:r>
            <a:r>
              <a:rPr lang="zh-CN" altLang="en-US" dirty="0" smtClean="0"/>
              <a:t>外边</a:t>
            </a:r>
            <a:r>
              <a:rPr lang="zh-CN" altLang="en-US" dirty="0"/>
              <a:t>距与内边距</a:t>
            </a:r>
          </a:p>
        </p:txBody>
      </p:sp>
    </p:spTree>
    <p:extLst>
      <p:ext uri="{BB962C8B-B14F-4D97-AF65-F5344CB8AC3E}">
        <p14:creationId xmlns:p14="http://schemas.microsoft.com/office/powerpoint/2010/main" val="2072324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1800" b="0" i="0" u="none" strike="noStrike" cap="none" normalizeH="0" baseline="0" smtClean="0">
            <a:ln>
              <a:noFill/>
            </a:ln>
            <a:solidFill>
              <a:schemeClr val="tx1"/>
            </a:solidFill>
            <a:effectLst/>
            <a:latin typeface="Arial"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12970</TotalTime>
  <Words>4605</Words>
  <Application>Microsoft Office PowerPoint</Application>
  <PresentationFormat>全屏显示(16:10)</PresentationFormat>
  <Paragraphs>489</Paragraphs>
  <Slides>70</Slides>
  <Notes>69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70</vt:i4>
      </vt:variant>
    </vt:vector>
  </HeadingPairs>
  <TitlesOfParts>
    <vt:vector size="83" baseType="lpstr">
      <vt:lpstr>Kozuka Gothic Pr6N EL</vt:lpstr>
      <vt:lpstr>仿宋</vt:lpstr>
      <vt:lpstr>黑体</vt:lpstr>
      <vt:lpstr>宋体</vt:lpstr>
      <vt:lpstr>微软雅黑</vt:lpstr>
      <vt:lpstr>微软雅黑 Light</vt:lpstr>
      <vt:lpstr>幼圆</vt:lpstr>
      <vt:lpstr>Arial</vt:lpstr>
      <vt:lpstr>Cambria Math</vt:lpstr>
      <vt:lpstr>MS Reference Sans Serif</vt:lpstr>
      <vt:lpstr>Times New Roman</vt:lpstr>
      <vt:lpstr>Wingdings</vt:lpstr>
      <vt:lpstr>Presentation</vt:lpstr>
      <vt:lpstr>Web前端开发</vt:lpstr>
      <vt:lpstr>本章主要内容</vt:lpstr>
      <vt:lpstr>1.定位与布局的基本属性</vt:lpstr>
      <vt:lpstr>1.定位与布局的基本属性</vt:lpstr>
      <vt:lpstr>1.定位与布局的基本属性</vt:lpstr>
      <vt:lpstr>1.定位与布局的基本属性</vt:lpstr>
      <vt:lpstr>1.定位与布局的基本属性</vt:lpstr>
      <vt:lpstr>1.定位与布局的基本属性</vt:lpstr>
      <vt:lpstr>1.定位与布局的基本属性</vt:lpstr>
      <vt:lpstr>1.定位与布局的基本属性</vt:lpstr>
      <vt:lpstr>1.定位与布局的基本属性</vt:lpstr>
      <vt:lpstr>1.定位与布局的基本属性</vt:lpstr>
      <vt:lpstr>PowerPoint 演示文稿</vt:lpstr>
      <vt:lpstr>1.定位与布局的基本属性</vt:lpstr>
      <vt:lpstr>1.定位与布局的基本属性</vt:lpstr>
      <vt:lpstr>PowerPoint 演示文稿</vt:lpstr>
      <vt:lpstr>1.定位与布局的基本属性</vt:lpstr>
      <vt:lpstr>1.定位与布局的基本属性</vt:lpstr>
      <vt:lpstr>1.定位与布局的基本属性</vt:lpstr>
      <vt:lpstr>PowerPoint 演示文稿</vt:lpstr>
      <vt:lpstr>1.定位与布局的基本属性</vt:lpstr>
      <vt:lpstr>PowerPoint 演示文稿</vt:lpstr>
      <vt:lpstr>1.定位与布局的基本属性</vt:lpstr>
      <vt:lpstr>PowerPoint 演示文稿</vt:lpstr>
      <vt:lpstr>1.定位与布局的基本属性</vt:lpstr>
      <vt:lpstr>PowerPoint 演示文稿</vt:lpstr>
      <vt:lpstr>1.定位与布局的基本属性</vt:lpstr>
      <vt:lpstr>PowerPoint 演示文稿</vt:lpstr>
      <vt:lpstr>2.多列布局</vt:lpstr>
      <vt:lpstr>2.多列布局</vt:lpstr>
      <vt:lpstr>2.多列布局</vt:lpstr>
      <vt:lpstr>2.多列布局</vt:lpstr>
      <vt:lpstr>2.多列布局</vt:lpstr>
      <vt:lpstr>2.多列布局</vt:lpstr>
      <vt:lpstr>2.多列布局</vt:lpstr>
      <vt:lpstr>2.多列布局</vt:lpstr>
      <vt:lpstr>PowerPoint 演示文稿</vt:lpstr>
      <vt:lpstr>3.盒布局</vt:lpstr>
      <vt:lpstr>3.盒布局</vt:lpstr>
      <vt:lpstr>3.盒布局</vt:lpstr>
      <vt:lpstr>3.盒布局</vt:lpstr>
      <vt:lpstr>3.盒布局</vt:lpstr>
      <vt:lpstr>PowerPoint 演示文稿</vt:lpstr>
      <vt:lpstr>3.盒布局</vt:lpstr>
      <vt:lpstr>PowerPoint 演示文稿</vt:lpstr>
      <vt:lpstr>3.盒布局</vt:lpstr>
      <vt:lpstr>PowerPoint 演示文稿</vt:lpstr>
      <vt:lpstr>PowerPoint 演示文稿</vt:lpstr>
      <vt:lpstr>3.盒布局</vt:lpstr>
      <vt:lpstr>PowerPoint 演示文稿</vt:lpstr>
      <vt:lpstr>3.盒布局</vt:lpstr>
      <vt:lpstr>3.盒布局</vt:lpstr>
      <vt:lpstr>3.盒布局</vt:lpstr>
      <vt:lpstr>PowerPoint 演示文稿</vt:lpstr>
      <vt:lpstr>3.盒布局</vt:lpstr>
      <vt:lpstr>PowerPoint 演示文稿</vt:lpstr>
      <vt:lpstr>3.盒布局</vt:lpstr>
      <vt:lpstr>4.自适应布局</vt:lpstr>
      <vt:lpstr>4.自适应布局</vt:lpstr>
      <vt:lpstr>4.自适应布局</vt:lpstr>
      <vt:lpstr>4.自适应布局</vt:lpstr>
      <vt:lpstr>4.自适应布局</vt:lpstr>
      <vt:lpstr>4.自适应布局</vt:lpstr>
      <vt:lpstr>4.自适应布局</vt:lpstr>
      <vt:lpstr>4.自适应布局</vt:lpstr>
      <vt:lpstr>4.自适应布局</vt:lpstr>
      <vt:lpstr>PowerPoint 演示文稿</vt:lpstr>
      <vt:lpstr>5.案例：网页布局</vt:lpstr>
      <vt:lpstr>PowerPoint 演示文稿</vt:lpstr>
      <vt:lpstr>Thanks.</vt:lpstr>
    </vt:vector>
  </TitlesOfParts>
  <Company>NIC.HACTCM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计算机文化</dc:title>
  <dc:creator>RuanXiaolong</dc:creator>
  <cp:lastModifiedBy>李朋楠</cp:lastModifiedBy>
  <cp:revision>1040</cp:revision>
  <dcterms:created xsi:type="dcterms:W3CDTF">2014-02-16T08:01:44Z</dcterms:created>
  <dcterms:modified xsi:type="dcterms:W3CDTF">2018-05-12T14:47:14Z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ies>
</file>